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handoutMasterIdLst>
    <p:handoutMasterId r:id="rId57"/>
  </p:handoutMasterIdLst>
  <p:sldIdLst>
    <p:sldId id="262" r:id="rId2"/>
    <p:sldId id="276" r:id="rId3"/>
    <p:sldId id="500" r:id="rId4"/>
    <p:sldId id="499" r:id="rId5"/>
    <p:sldId id="263" r:id="rId6"/>
    <p:sldId id="519" r:id="rId7"/>
    <p:sldId id="501" r:id="rId8"/>
    <p:sldId id="488" r:id="rId9"/>
    <p:sldId id="502" r:id="rId10"/>
    <p:sldId id="278" r:id="rId11"/>
    <p:sldId id="509" r:id="rId12"/>
    <p:sldId id="507" r:id="rId13"/>
    <p:sldId id="306" r:id="rId14"/>
    <p:sldId id="284" r:id="rId15"/>
    <p:sldId id="476" r:id="rId16"/>
    <p:sldId id="515" r:id="rId17"/>
    <p:sldId id="512" r:id="rId18"/>
    <p:sldId id="443" r:id="rId19"/>
    <p:sldId id="471" r:id="rId20"/>
    <p:sldId id="494" r:id="rId21"/>
    <p:sldId id="495" r:id="rId22"/>
    <p:sldId id="503" r:id="rId23"/>
    <p:sldId id="516" r:id="rId24"/>
    <p:sldId id="526" r:id="rId25"/>
    <p:sldId id="511" r:id="rId26"/>
    <p:sldId id="525" r:id="rId27"/>
    <p:sldId id="496" r:id="rId28"/>
    <p:sldId id="527" r:id="rId29"/>
    <p:sldId id="486" r:id="rId30"/>
    <p:sldId id="513" r:id="rId31"/>
    <p:sldId id="514" r:id="rId32"/>
    <p:sldId id="517" r:id="rId33"/>
    <p:sldId id="518" r:id="rId34"/>
    <p:sldId id="490" r:id="rId35"/>
    <p:sldId id="520" r:id="rId36"/>
    <p:sldId id="504" r:id="rId37"/>
    <p:sldId id="462" r:id="rId38"/>
    <p:sldId id="475" r:id="rId39"/>
    <p:sldId id="505" r:id="rId40"/>
    <p:sldId id="521" r:id="rId41"/>
    <p:sldId id="522" r:id="rId42"/>
    <p:sldId id="498" r:id="rId43"/>
    <p:sldId id="458" r:id="rId44"/>
    <p:sldId id="523" r:id="rId45"/>
    <p:sldId id="524" r:id="rId46"/>
    <p:sldId id="487" r:id="rId47"/>
    <p:sldId id="506" r:id="rId48"/>
    <p:sldId id="465" r:id="rId49"/>
    <p:sldId id="446" r:id="rId50"/>
    <p:sldId id="447" r:id="rId51"/>
    <p:sldId id="448" r:id="rId52"/>
    <p:sldId id="492" r:id="rId53"/>
    <p:sldId id="493" r:id="rId54"/>
    <p:sldId id="483" r:id="rId55"/>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6201" autoAdjust="0"/>
  </p:normalViewPr>
  <p:slideViewPr>
    <p:cSldViewPr snapToGrid="0">
      <p:cViewPr varScale="1">
        <p:scale>
          <a:sx n="106" d="100"/>
          <a:sy n="106" d="100"/>
        </p:scale>
        <p:origin x="1716"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1210"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42E31-3678-49FD-B442-812FBCC4946C}"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FAE277AA-6565-4971-A9BC-3B3E6535B467}">
      <dgm:prSet/>
      <dgm:spPr/>
      <dgm:t>
        <a:bodyPr/>
        <a:lstStyle/>
        <a:p>
          <a:r>
            <a:rPr lang="en-US" baseline="0" dirty="0">
              <a:latin typeface="+mj-lt"/>
            </a:rPr>
            <a:t>The </a:t>
          </a:r>
          <a:r>
            <a:rPr lang="en-US" baseline="0" dirty="0">
              <a:solidFill>
                <a:schemeClr val="accent3"/>
              </a:solidFill>
              <a:latin typeface="+mj-lt"/>
            </a:rPr>
            <a:t>integration</a:t>
          </a:r>
          <a:r>
            <a:rPr lang="en-US" baseline="0" dirty="0">
              <a:latin typeface="+mj-lt"/>
            </a:rPr>
            <a:t> of </a:t>
          </a:r>
          <a:r>
            <a:rPr lang="en-US" b="1" baseline="0" dirty="0">
              <a:solidFill>
                <a:srgbClr val="0000FF"/>
              </a:solidFill>
              <a:latin typeface="+mj-lt"/>
            </a:rPr>
            <a:t>device engineering risk</a:t>
          </a:r>
          <a:r>
            <a:rPr lang="en-US" b="1" baseline="0" dirty="0">
              <a:latin typeface="+mj-lt"/>
            </a:rPr>
            <a:t> </a:t>
          </a:r>
          <a:r>
            <a:rPr lang="en-US" baseline="0" dirty="0">
              <a:latin typeface="+mj-lt"/>
            </a:rPr>
            <a:t>concepts into </a:t>
          </a:r>
          <a:r>
            <a:rPr lang="en-US" b="1" baseline="0" dirty="0">
              <a:solidFill>
                <a:srgbClr val="0000FF"/>
              </a:solidFill>
              <a:latin typeface="+mj-lt"/>
            </a:rPr>
            <a:t>clinical trial risk management </a:t>
          </a:r>
          <a:r>
            <a:rPr lang="en-US" b="0" baseline="0" dirty="0">
              <a:solidFill>
                <a:schemeClr val="tx1"/>
              </a:solidFill>
              <a:latin typeface="+mj-lt"/>
            </a:rPr>
            <a:t>activities</a:t>
          </a:r>
          <a:r>
            <a:rPr lang="en-US" baseline="0" dirty="0">
              <a:latin typeface="+mj-lt"/>
            </a:rPr>
            <a:t> is advancing at a fast clip. In addition, the identification of pre-defined and pre-quantified </a:t>
          </a:r>
          <a:r>
            <a:rPr lang="en-US" b="1" baseline="0" dirty="0">
              <a:solidFill>
                <a:srgbClr val="0000FF"/>
              </a:solidFill>
              <a:latin typeface="+mj-lt"/>
            </a:rPr>
            <a:t>safety and performance acceptance criteria</a:t>
          </a:r>
          <a:r>
            <a:rPr lang="en-US" baseline="0" dirty="0">
              <a:latin typeface="+mj-lt"/>
            </a:rPr>
            <a:t> has become a required step in </a:t>
          </a:r>
          <a:r>
            <a:rPr lang="en-US" b="1" baseline="0" dirty="0">
              <a:solidFill>
                <a:srgbClr val="0000FF"/>
              </a:solidFill>
              <a:latin typeface="+mj-lt"/>
            </a:rPr>
            <a:t>clinical evaluations</a:t>
          </a:r>
          <a:r>
            <a:rPr lang="en-US" baseline="0" dirty="0">
              <a:latin typeface="+mj-lt"/>
            </a:rPr>
            <a:t>. Putting these concepts together in the work required for clinical trials is new territory for us to </a:t>
          </a:r>
          <a:r>
            <a:rPr lang="en-US" b="1" baseline="0" dirty="0">
              <a:solidFill>
                <a:schemeClr val="accent6">
                  <a:lumMod val="75000"/>
                </a:schemeClr>
              </a:solidFill>
              <a:latin typeface="+mj-lt"/>
            </a:rPr>
            <a:t>explore</a:t>
          </a:r>
          <a:r>
            <a:rPr lang="en-US" baseline="0" dirty="0">
              <a:latin typeface="+mj-lt"/>
            </a:rPr>
            <a:t> together.</a:t>
          </a:r>
          <a:endParaRPr lang="en-US" dirty="0">
            <a:latin typeface="+mj-lt"/>
          </a:endParaRPr>
        </a:p>
      </dgm:t>
    </dgm:pt>
    <dgm:pt modelId="{0E9087B5-BBA3-470F-9BF8-A518C82F4D05}" type="parTrans" cxnId="{563F7728-3E82-43BB-A0E0-7F417E14A3F3}">
      <dgm:prSet/>
      <dgm:spPr/>
      <dgm:t>
        <a:bodyPr/>
        <a:lstStyle/>
        <a:p>
          <a:endParaRPr lang="en-US"/>
        </a:p>
      </dgm:t>
    </dgm:pt>
    <dgm:pt modelId="{1F50E601-4D2E-45D2-85AA-099A79E82EC0}" type="sibTrans" cxnId="{563F7728-3E82-43BB-A0E0-7F417E14A3F3}">
      <dgm:prSet/>
      <dgm:spPr/>
      <dgm:t>
        <a:bodyPr/>
        <a:lstStyle/>
        <a:p>
          <a:endParaRPr lang="en-US"/>
        </a:p>
      </dgm:t>
    </dgm:pt>
    <dgm:pt modelId="{979C1561-EA8F-4C40-ABBA-236A3A431CF2}" type="pres">
      <dgm:prSet presAssocID="{3CC42E31-3678-49FD-B442-812FBCC4946C}" presName="linear" presStyleCnt="0">
        <dgm:presLayoutVars>
          <dgm:animLvl val="lvl"/>
          <dgm:resizeHandles val="exact"/>
        </dgm:presLayoutVars>
      </dgm:prSet>
      <dgm:spPr/>
    </dgm:pt>
    <dgm:pt modelId="{73E1CAF2-5407-480B-AA70-BFAE3B9B64BF}" type="pres">
      <dgm:prSet presAssocID="{FAE277AA-6565-4971-A9BC-3B3E6535B467}" presName="parentText" presStyleLbl="node1" presStyleIdx="0" presStyleCnt="1">
        <dgm:presLayoutVars>
          <dgm:chMax val="0"/>
          <dgm:bulletEnabled val="1"/>
        </dgm:presLayoutVars>
      </dgm:prSet>
      <dgm:spPr/>
    </dgm:pt>
  </dgm:ptLst>
  <dgm:cxnLst>
    <dgm:cxn modelId="{DAFEBA27-AF4B-4AE3-B13A-CAAD1F437C42}" type="presOf" srcId="{FAE277AA-6565-4971-A9BC-3B3E6535B467}" destId="{73E1CAF2-5407-480B-AA70-BFAE3B9B64BF}" srcOrd="0" destOrd="0" presId="urn:microsoft.com/office/officeart/2005/8/layout/vList2"/>
    <dgm:cxn modelId="{563F7728-3E82-43BB-A0E0-7F417E14A3F3}" srcId="{3CC42E31-3678-49FD-B442-812FBCC4946C}" destId="{FAE277AA-6565-4971-A9BC-3B3E6535B467}" srcOrd="0" destOrd="0" parTransId="{0E9087B5-BBA3-470F-9BF8-A518C82F4D05}" sibTransId="{1F50E601-4D2E-45D2-85AA-099A79E82EC0}"/>
    <dgm:cxn modelId="{B3725C5D-7530-4EE5-840E-403597E14CE0}" type="presOf" srcId="{3CC42E31-3678-49FD-B442-812FBCC4946C}" destId="{979C1561-EA8F-4C40-ABBA-236A3A431CF2}" srcOrd="0" destOrd="0" presId="urn:microsoft.com/office/officeart/2005/8/layout/vList2"/>
    <dgm:cxn modelId="{AE745A30-6901-4A25-846F-CCDDF255DE85}" type="presParOf" srcId="{979C1561-EA8F-4C40-ABBA-236A3A431CF2}" destId="{73E1CAF2-5407-480B-AA70-BFAE3B9B64B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#2</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D3CE55-AEA1-45A1-8606-468318CC7722}" type="doc">
      <dgm:prSet loTypeId="urn:microsoft.com/office/officeart/2005/8/layout/venn2" loCatId="relationship" qsTypeId="urn:microsoft.com/office/officeart/2005/8/quickstyle/3d3" qsCatId="3D" csTypeId="urn:microsoft.com/office/officeart/2005/8/colors/colorful5" csCatId="colorful" phldr="1"/>
      <dgm:spPr/>
      <dgm:t>
        <a:bodyPr/>
        <a:lstStyle/>
        <a:p>
          <a:endParaRPr lang="en-US"/>
        </a:p>
      </dgm:t>
    </dgm:pt>
    <dgm:pt modelId="{73ADC7A2-B103-4756-A315-DFE44F7EB4B6}">
      <dgm:prSet phldrT="[Text]" custT="1"/>
      <dgm:spPr/>
      <dgm:t>
        <a:bodyPr anchor="t"/>
        <a:lstStyle/>
        <a:p>
          <a:r>
            <a:rPr lang="en-US" sz="1600" b="1" dirty="0">
              <a:latin typeface="+mj-lt"/>
            </a:rPr>
            <a:t>ISO14971   Throughout </a:t>
          </a:r>
          <a:r>
            <a:rPr lang="en-US" sz="1600" b="1" dirty="0">
              <a:solidFill>
                <a:srgbClr val="FFFF00"/>
              </a:solidFill>
              <a:latin typeface="+mj-lt"/>
            </a:rPr>
            <a:t>device lifetime </a:t>
          </a:r>
          <a:r>
            <a:rPr lang="en-US" sz="1600" b="1" dirty="0">
              <a:latin typeface="+mj-lt"/>
            </a:rPr>
            <a:t>(from ideation, risk management planning, development, production and post-production marketing to end of life and obsolescence)</a:t>
          </a:r>
        </a:p>
      </dgm:t>
    </dgm:pt>
    <dgm:pt modelId="{F2E827EF-4537-4BAC-8FD1-AABE50E9741F}" type="parTrans" cxnId="{A978109A-0609-4E3B-8803-C564FE4E5232}">
      <dgm:prSet/>
      <dgm:spPr/>
      <dgm:t>
        <a:bodyPr/>
        <a:lstStyle/>
        <a:p>
          <a:endParaRPr lang="en-US" sz="1600">
            <a:latin typeface="+mj-lt"/>
          </a:endParaRPr>
        </a:p>
      </dgm:t>
    </dgm:pt>
    <dgm:pt modelId="{A6772ED3-C661-463A-BF09-D7727D07074A}" type="sibTrans" cxnId="{A978109A-0609-4E3B-8803-C564FE4E5232}">
      <dgm:prSet/>
      <dgm:spPr/>
      <dgm:t>
        <a:bodyPr/>
        <a:lstStyle/>
        <a:p>
          <a:endParaRPr lang="en-US" sz="1600">
            <a:latin typeface="+mj-lt"/>
          </a:endParaRPr>
        </a:p>
      </dgm:t>
    </dgm:pt>
    <dgm:pt modelId="{F8344E88-577A-44E0-AB2C-76205DC9F76F}">
      <dgm:prSet phldrT="[Text]" custT="1"/>
      <dgm:spPr/>
      <dgm:t>
        <a:bodyPr/>
        <a:lstStyle/>
        <a:p>
          <a:r>
            <a:rPr lang="en-US" sz="1600" b="1" dirty="0">
              <a:latin typeface="+mj-lt"/>
            </a:rPr>
            <a:t>ISO14155 Throughout </a:t>
          </a:r>
          <a:r>
            <a:rPr lang="en-US" sz="1600" b="1" dirty="0">
              <a:solidFill>
                <a:srgbClr val="FFFF00"/>
              </a:solidFill>
              <a:latin typeface="+mj-lt"/>
            </a:rPr>
            <a:t>clinical development stages </a:t>
          </a:r>
          <a:r>
            <a:rPr lang="en-US" sz="1600" b="1" dirty="0">
              <a:latin typeface="+mj-lt"/>
            </a:rPr>
            <a:t>(from clinical trial planning, protocol writing and clinical trial conduct to reporting and use in next stage)</a:t>
          </a:r>
        </a:p>
      </dgm:t>
    </dgm:pt>
    <dgm:pt modelId="{FE5E94CC-A51F-4AED-B4CD-4F55842B99BB}" type="parTrans" cxnId="{2DAF0884-040F-4FC1-A3BD-3F72EA9C6CFC}">
      <dgm:prSet/>
      <dgm:spPr/>
      <dgm:t>
        <a:bodyPr/>
        <a:lstStyle/>
        <a:p>
          <a:endParaRPr lang="en-US" sz="1600">
            <a:latin typeface="+mj-lt"/>
          </a:endParaRPr>
        </a:p>
      </dgm:t>
    </dgm:pt>
    <dgm:pt modelId="{C46A3E25-BB7D-44B9-830D-2C0F15CFF9D6}" type="sibTrans" cxnId="{2DAF0884-040F-4FC1-A3BD-3F72EA9C6CFC}">
      <dgm:prSet/>
      <dgm:spPr/>
      <dgm:t>
        <a:bodyPr/>
        <a:lstStyle/>
        <a:p>
          <a:endParaRPr lang="en-US" sz="1600">
            <a:latin typeface="+mj-lt"/>
          </a:endParaRPr>
        </a:p>
      </dgm:t>
    </dgm:pt>
    <dgm:pt modelId="{8277135E-7451-43B0-8664-EDF22E57BA27}" type="pres">
      <dgm:prSet presAssocID="{07D3CE55-AEA1-45A1-8606-468318CC7722}" presName="Name0" presStyleCnt="0">
        <dgm:presLayoutVars>
          <dgm:chMax val="7"/>
          <dgm:resizeHandles val="exact"/>
        </dgm:presLayoutVars>
      </dgm:prSet>
      <dgm:spPr/>
    </dgm:pt>
    <dgm:pt modelId="{821EBD58-14F2-4304-9F03-6B1CB49AD58C}" type="pres">
      <dgm:prSet presAssocID="{07D3CE55-AEA1-45A1-8606-468318CC7722}" presName="comp1" presStyleCnt="0"/>
      <dgm:spPr/>
    </dgm:pt>
    <dgm:pt modelId="{F57F6633-D278-458E-9B7B-B704AC4E3B5F}" type="pres">
      <dgm:prSet presAssocID="{07D3CE55-AEA1-45A1-8606-468318CC7722}" presName="circle1" presStyleLbl="node1" presStyleIdx="0" presStyleCnt="2" custScaleX="93121" custScaleY="91822" custLinFactNeighborX="-668"/>
      <dgm:spPr/>
    </dgm:pt>
    <dgm:pt modelId="{60B02F5A-EF14-48DB-B1D4-7AC56E2C9947}" type="pres">
      <dgm:prSet presAssocID="{07D3CE55-AEA1-45A1-8606-468318CC7722}" presName="c1text" presStyleLbl="node1" presStyleIdx="0" presStyleCnt="2">
        <dgm:presLayoutVars>
          <dgm:bulletEnabled val="1"/>
        </dgm:presLayoutVars>
      </dgm:prSet>
      <dgm:spPr/>
    </dgm:pt>
    <dgm:pt modelId="{398D43DC-729F-4A77-B8FA-7DAE56FDA269}" type="pres">
      <dgm:prSet presAssocID="{07D3CE55-AEA1-45A1-8606-468318CC7722}" presName="comp2" presStyleCnt="0"/>
      <dgm:spPr/>
    </dgm:pt>
    <dgm:pt modelId="{0C7AE6B5-4B88-49EC-8AB2-3135C4EBD3D0}" type="pres">
      <dgm:prSet presAssocID="{07D3CE55-AEA1-45A1-8606-468318CC7722}" presName="circle2" presStyleLbl="node1" presStyleIdx="1" presStyleCnt="2" custScaleX="75768" custScaleY="57166" custLinFactNeighborX="10650" custLinFactNeighborY="12070"/>
      <dgm:spPr/>
    </dgm:pt>
    <dgm:pt modelId="{82B6C9FE-C70A-4E50-BDCE-F11B2D2D77A8}" type="pres">
      <dgm:prSet presAssocID="{07D3CE55-AEA1-45A1-8606-468318CC7722}" presName="c2text" presStyleLbl="node1" presStyleIdx="1" presStyleCnt="2">
        <dgm:presLayoutVars>
          <dgm:bulletEnabled val="1"/>
        </dgm:presLayoutVars>
      </dgm:prSet>
      <dgm:spPr/>
    </dgm:pt>
  </dgm:ptLst>
  <dgm:cxnLst>
    <dgm:cxn modelId="{97BC062C-ECEE-4512-B20B-141CEF6D7135}" type="presOf" srcId="{F8344E88-577A-44E0-AB2C-76205DC9F76F}" destId="{0C7AE6B5-4B88-49EC-8AB2-3135C4EBD3D0}" srcOrd="0" destOrd="0" presId="urn:microsoft.com/office/officeart/2005/8/layout/venn2"/>
    <dgm:cxn modelId="{B2E6662D-11EC-4B9D-A086-D577D1A84DF1}" type="presOf" srcId="{F8344E88-577A-44E0-AB2C-76205DC9F76F}" destId="{82B6C9FE-C70A-4E50-BDCE-F11B2D2D77A8}" srcOrd="1" destOrd="0" presId="urn:microsoft.com/office/officeart/2005/8/layout/venn2"/>
    <dgm:cxn modelId="{F2FBDF42-B4A6-4092-9A5D-4C846263EE38}" type="presOf" srcId="{73ADC7A2-B103-4756-A315-DFE44F7EB4B6}" destId="{F57F6633-D278-458E-9B7B-B704AC4E3B5F}" srcOrd="0" destOrd="0" presId="urn:microsoft.com/office/officeart/2005/8/layout/venn2"/>
    <dgm:cxn modelId="{E20F8850-74F2-4DBE-9B9C-30D601F9A6FA}" type="presOf" srcId="{73ADC7A2-B103-4756-A315-DFE44F7EB4B6}" destId="{60B02F5A-EF14-48DB-B1D4-7AC56E2C9947}" srcOrd="1" destOrd="0" presId="urn:microsoft.com/office/officeart/2005/8/layout/venn2"/>
    <dgm:cxn modelId="{2DAF0884-040F-4FC1-A3BD-3F72EA9C6CFC}" srcId="{07D3CE55-AEA1-45A1-8606-468318CC7722}" destId="{F8344E88-577A-44E0-AB2C-76205DC9F76F}" srcOrd="1" destOrd="0" parTransId="{FE5E94CC-A51F-4AED-B4CD-4F55842B99BB}" sibTransId="{C46A3E25-BB7D-44B9-830D-2C0F15CFF9D6}"/>
    <dgm:cxn modelId="{A978109A-0609-4E3B-8803-C564FE4E5232}" srcId="{07D3CE55-AEA1-45A1-8606-468318CC7722}" destId="{73ADC7A2-B103-4756-A315-DFE44F7EB4B6}" srcOrd="0" destOrd="0" parTransId="{F2E827EF-4537-4BAC-8FD1-AABE50E9741F}" sibTransId="{A6772ED3-C661-463A-BF09-D7727D07074A}"/>
    <dgm:cxn modelId="{00B834DA-362C-4CA5-A648-D129172073AC}" type="presOf" srcId="{07D3CE55-AEA1-45A1-8606-468318CC7722}" destId="{8277135E-7451-43B0-8664-EDF22E57BA27}" srcOrd="0" destOrd="0" presId="urn:microsoft.com/office/officeart/2005/8/layout/venn2"/>
    <dgm:cxn modelId="{E837704B-7CE8-4E2F-85A3-96A206D8E2AA}" type="presParOf" srcId="{8277135E-7451-43B0-8664-EDF22E57BA27}" destId="{821EBD58-14F2-4304-9F03-6B1CB49AD58C}" srcOrd="0" destOrd="0" presId="urn:microsoft.com/office/officeart/2005/8/layout/venn2"/>
    <dgm:cxn modelId="{28B0A951-B5C0-4DD6-AD81-A7D6951E87FE}" type="presParOf" srcId="{821EBD58-14F2-4304-9F03-6B1CB49AD58C}" destId="{F57F6633-D278-458E-9B7B-B704AC4E3B5F}" srcOrd="0" destOrd="0" presId="urn:microsoft.com/office/officeart/2005/8/layout/venn2"/>
    <dgm:cxn modelId="{F2ED2AC1-B7DE-4981-B035-6D8137EF4D93}" type="presParOf" srcId="{821EBD58-14F2-4304-9F03-6B1CB49AD58C}" destId="{60B02F5A-EF14-48DB-B1D4-7AC56E2C9947}" srcOrd="1" destOrd="0" presId="urn:microsoft.com/office/officeart/2005/8/layout/venn2"/>
    <dgm:cxn modelId="{F568D2B4-16CA-46A0-B9B5-12A449DBA1A1}" type="presParOf" srcId="{8277135E-7451-43B0-8664-EDF22E57BA27}" destId="{398D43DC-729F-4A77-B8FA-7DAE56FDA269}" srcOrd="1" destOrd="0" presId="urn:microsoft.com/office/officeart/2005/8/layout/venn2"/>
    <dgm:cxn modelId="{1F0685C3-AE28-43A4-8D2F-51CBBDE99BDC}" type="presParOf" srcId="{398D43DC-729F-4A77-B8FA-7DAE56FDA269}" destId="{0C7AE6B5-4B88-49EC-8AB2-3135C4EBD3D0}" srcOrd="0" destOrd="0" presId="urn:microsoft.com/office/officeart/2005/8/layout/venn2"/>
    <dgm:cxn modelId="{EE529460-8045-4A62-9497-0ABEAD73C892}" type="presParOf" srcId="{398D43DC-729F-4A77-B8FA-7DAE56FDA269}" destId="{82B6C9FE-C70A-4E50-BDCE-F11B2D2D77A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AB19F8-5E74-403A-8B88-97382A8B92B7}" type="doc">
      <dgm:prSet loTypeId="urn:microsoft.com/office/officeart/2005/8/layout/cycle5" loCatId="cycle" qsTypeId="urn:microsoft.com/office/officeart/2005/8/quickstyle/simple1" qsCatId="simple" csTypeId="urn:microsoft.com/office/officeart/2005/8/colors/colorful5" csCatId="colorful"/>
      <dgm:spPr/>
      <dgm:t>
        <a:bodyPr/>
        <a:lstStyle/>
        <a:p>
          <a:endParaRPr lang="en-US"/>
        </a:p>
      </dgm:t>
    </dgm:pt>
    <dgm:pt modelId="{DEA1605D-9220-4733-B134-E759BE0F8847}">
      <dgm:prSet/>
      <dgm:spPr/>
      <dgm:t>
        <a:bodyPr/>
        <a:lstStyle/>
        <a:p>
          <a:r>
            <a:rPr lang="en-US" b="1" baseline="0"/>
            <a:t>Risk Management Plan</a:t>
          </a:r>
          <a:endParaRPr lang="en-US" b="1"/>
        </a:p>
      </dgm:t>
    </dgm:pt>
    <dgm:pt modelId="{64950FB2-8240-4E73-9EC4-9FA6AB2161EA}" type="parTrans" cxnId="{9B845D34-4386-45E9-A0A0-6F332EBE8013}">
      <dgm:prSet/>
      <dgm:spPr/>
      <dgm:t>
        <a:bodyPr/>
        <a:lstStyle/>
        <a:p>
          <a:endParaRPr lang="en-US" b="1"/>
        </a:p>
      </dgm:t>
    </dgm:pt>
    <dgm:pt modelId="{2FB0FF7D-FEDA-4150-AB25-704F62B626C5}" type="sibTrans" cxnId="{9B845D34-4386-45E9-A0A0-6F332EBE8013}">
      <dgm:prSet/>
      <dgm:spPr/>
      <dgm:t>
        <a:bodyPr/>
        <a:lstStyle/>
        <a:p>
          <a:endParaRPr lang="en-US" b="1"/>
        </a:p>
      </dgm:t>
    </dgm:pt>
    <dgm:pt modelId="{1BD07A0D-C0D7-4EA6-8951-0F5DA8DEDE79}">
      <dgm:prSet/>
      <dgm:spPr/>
      <dgm:t>
        <a:bodyPr/>
        <a:lstStyle/>
        <a:p>
          <a:r>
            <a:rPr lang="en-US" b="1" baseline="0"/>
            <a:t>Risk Management Documents</a:t>
          </a:r>
          <a:endParaRPr lang="en-US" b="1"/>
        </a:p>
      </dgm:t>
    </dgm:pt>
    <dgm:pt modelId="{3A9914CD-1478-4814-9A0F-21EB4EC28CE3}" type="parTrans" cxnId="{6D4A939D-DCC3-48E3-ACBB-54B85F71E58A}">
      <dgm:prSet/>
      <dgm:spPr/>
      <dgm:t>
        <a:bodyPr/>
        <a:lstStyle/>
        <a:p>
          <a:endParaRPr lang="en-US" b="1"/>
        </a:p>
      </dgm:t>
    </dgm:pt>
    <dgm:pt modelId="{9B0627AA-7B9D-460D-8618-D6ABC119811E}" type="sibTrans" cxnId="{6D4A939D-DCC3-48E3-ACBB-54B85F71E58A}">
      <dgm:prSet/>
      <dgm:spPr/>
      <dgm:t>
        <a:bodyPr/>
        <a:lstStyle/>
        <a:p>
          <a:endParaRPr lang="en-US" b="1"/>
        </a:p>
      </dgm:t>
    </dgm:pt>
    <dgm:pt modelId="{88CABA73-A22E-4EBB-97DF-118265FF8C33}">
      <dgm:prSet/>
      <dgm:spPr/>
      <dgm:t>
        <a:bodyPr/>
        <a:lstStyle/>
        <a:p>
          <a:r>
            <a:rPr lang="en-US" b="1" baseline="0"/>
            <a:t>Risk Management Report</a:t>
          </a:r>
          <a:endParaRPr lang="en-US" b="1"/>
        </a:p>
      </dgm:t>
    </dgm:pt>
    <dgm:pt modelId="{B9B9FBC0-E38B-45AB-ADC4-B4DED8A6F33A}" type="parTrans" cxnId="{1E47882E-8E87-47B4-AE0E-AE6789226DFB}">
      <dgm:prSet/>
      <dgm:spPr/>
      <dgm:t>
        <a:bodyPr/>
        <a:lstStyle/>
        <a:p>
          <a:endParaRPr lang="en-US" b="1"/>
        </a:p>
      </dgm:t>
    </dgm:pt>
    <dgm:pt modelId="{960FDB20-82D0-4958-921D-47EDF1990C3F}" type="sibTrans" cxnId="{1E47882E-8E87-47B4-AE0E-AE6789226DFB}">
      <dgm:prSet/>
      <dgm:spPr/>
      <dgm:t>
        <a:bodyPr/>
        <a:lstStyle/>
        <a:p>
          <a:endParaRPr lang="en-US" b="1"/>
        </a:p>
      </dgm:t>
    </dgm:pt>
    <dgm:pt modelId="{A0F1E068-AE7F-4AB0-9F24-8B60B42F3D1A}">
      <dgm:prSet/>
      <dgm:spPr/>
      <dgm:t>
        <a:bodyPr/>
        <a:lstStyle/>
        <a:p>
          <a:r>
            <a:rPr lang="en-US" b="1" baseline="0"/>
            <a:t>Clinical Trial Protocol</a:t>
          </a:r>
          <a:endParaRPr lang="en-US" b="1"/>
        </a:p>
      </dgm:t>
    </dgm:pt>
    <dgm:pt modelId="{92405C49-7DA9-4B00-A712-B899A91393B5}" type="parTrans" cxnId="{786EC95E-92C3-4728-A7CD-07ADDCAD903B}">
      <dgm:prSet/>
      <dgm:spPr/>
      <dgm:t>
        <a:bodyPr/>
        <a:lstStyle/>
        <a:p>
          <a:endParaRPr lang="en-US" b="1"/>
        </a:p>
      </dgm:t>
    </dgm:pt>
    <dgm:pt modelId="{BC85CFA4-BE44-4A28-BFD3-A30FCE16F696}" type="sibTrans" cxnId="{786EC95E-92C3-4728-A7CD-07ADDCAD903B}">
      <dgm:prSet/>
      <dgm:spPr/>
      <dgm:t>
        <a:bodyPr/>
        <a:lstStyle/>
        <a:p>
          <a:endParaRPr lang="en-US" b="1"/>
        </a:p>
      </dgm:t>
    </dgm:pt>
    <dgm:pt modelId="{C3A1CA1F-3C2D-40C6-82AC-86ADB79E21A3}">
      <dgm:prSet/>
      <dgm:spPr/>
      <dgm:t>
        <a:bodyPr/>
        <a:lstStyle/>
        <a:p>
          <a:r>
            <a:rPr lang="en-US" b="1" baseline="0"/>
            <a:t>Clinical Trial Records</a:t>
          </a:r>
          <a:endParaRPr lang="en-US" b="1"/>
        </a:p>
      </dgm:t>
    </dgm:pt>
    <dgm:pt modelId="{2E16C2E5-7EB4-40FA-B7E8-561160EB46F8}" type="parTrans" cxnId="{B6A5F465-06BE-42D4-94B9-D8C58C2A208C}">
      <dgm:prSet/>
      <dgm:spPr/>
      <dgm:t>
        <a:bodyPr/>
        <a:lstStyle/>
        <a:p>
          <a:endParaRPr lang="en-US" b="1"/>
        </a:p>
      </dgm:t>
    </dgm:pt>
    <dgm:pt modelId="{E787CD09-ED15-44FE-8A4D-10F8A4D4CB85}" type="sibTrans" cxnId="{B6A5F465-06BE-42D4-94B9-D8C58C2A208C}">
      <dgm:prSet/>
      <dgm:spPr/>
      <dgm:t>
        <a:bodyPr/>
        <a:lstStyle/>
        <a:p>
          <a:endParaRPr lang="en-US" b="1"/>
        </a:p>
      </dgm:t>
    </dgm:pt>
    <dgm:pt modelId="{EB86BD84-EFBF-4B34-A9B0-B3A1F21012AE}">
      <dgm:prSet/>
      <dgm:spPr/>
      <dgm:t>
        <a:bodyPr/>
        <a:lstStyle/>
        <a:p>
          <a:r>
            <a:rPr lang="en-US" b="1" baseline="0"/>
            <a:t>Clinical Trial Report</a:t>
          </a:r>
          <a:endParaRPr lang="en-US" b="1"/>
        </a:p>
      </dgm:t>
    </dgm:pt>
    <dgm:pt modelId="{A7539D70-9161-4F5C-A5FB-F00C52458423}" type="parTrans" cxnId="{28C691C5-E019-443E-9883-145D962377AA}">
      <dgm:prSet/>
      <dgm:spPr/>
      <dgm:t>
        <a:bodyPr/>
        <a:lstStyle/>
        <a:p>
          <a:endParaRPr lang="en-US" b="1"/>
        </a:p>
      </dgm:t>
    </dgm:pt>
    <dgm:pt modelId="{1B46E288-CB7C-43EF-B845-D9487EA33C4F}" type="sibTrans" cxnId="{28C691C5-E019-443E-9883-145D962377AA}">
      <dgm:prSet/>
      <dgm:spPr/>
      <dgm:t>
        <a:bodyPr/>
        <a:lstStyle/>
        <a:p>
          <a:endParaRPr lang="en-US" b="1"/>
        </a:p>
      </dgm:t>
    </dgm:pt>
    <dgm:pt modelId="{53A96C5E-CC50-49FF-B9A7-B0C7DD5023E8}" type="pres">
      <dgm:prSet presAssocID="{3AAB19F8-5E74-403A-8B88-97382A8B92B7}" presName="cycle" presStyleCnt="0">
        <dgm:presLayoutVars>
          <dgm:dir/>
          <dgm:resizeHandles val="exact"/>
        </dgm:presLayoutVars>
      </dgm:prSet>
      <dgm:spPr/>
    </dgm:pt>
    <dgm:pt modelId="{BBCDC0E8-3553-4DBA-8F26-0BFFE8645E24}" type="pres">
      <dgm:prSet presAssocID="{DEA1605D-9220-4733-B134-E759BE0F8847}" presName="node" presStyleLbl="node1" presStyleIdx="0" presStyleCnt="6">
        <dgm:presLayoutVars>
          <dgm:bulletEnabled val="1"/>
        </dgm:presLayoutVars>
      </dgm:prSet>
      <dgm:spPr/>
    </dgm:pt>
    <dgm:pt modelId="{3742318A-0DC8-44A7-B241-E848D8EB1257}" type="pres">
      <dgm:prSet presAssocID="{DEA1605D-9220-4733-B134-E759BE0F8847}" presName="spNode" presStyleCnt="0"/>
      <dgm:spPr/>
    </dgm:pt>
    <dgm:pt modelId="{060881F4-38D1-423C-8DA4-3EE46304C1EE}" type="pres">
      <dgm:prSet presAssocID="{2FB0FF7D-FEDA-4150-AB25-704F62B626C5}" presName="sibTrans" presStyleLbl="sibTrans1D1" presStyleIdx="0" presStyleCnt="6"/>
      <dgm:spPr/>
    </dgm:pt>
    <dgm:pt modelId="{C8458706-BC5C-4706-856B-37A5D1F547A5}" type="pres">
      <dgm:prSet presAssocID="{1BD07A0D-C0D7-4EA6-8951-0F5DA8DEDE79}" presName="node" presStyleLbl="node1" presStyleIdx="1" presStyleCnt="6">
        <dgm:presLayoutVars>
          <dgm:bulletEnabled val="1"/>
        </dgm:presLayoutVars>
      </dgm:prSet>
      <dgm:spPr/>
    </dgm:pt>
    <dgm:pt modelId="{01B60969-4B08-4CC5-852E-2A35879D16A3}" type="pres">
      <dgm:prSet presAssocID="{1BD07A0D-C0D7-4EA6-8951-0F5DA8DEDE79}" presName="spNode" presStyleCnt="0"/>
      <dgm:spPr/>
    </dgm:pt>
    <dgm:pt modelId="{72C6D4D2-F524-4589-AAF4-F03FFE17DA8F}" type="pres">
      <dgm:prSet presAssocID="{9B0627AA-7B9D-460D-8618-D6ABC119811E}" presName="sibTrans" presStyleLbl="sibTrans1D1" presStyleIdx="1" presStyleCnt="6"/>
      <dgm:spPr/>
    </dgm:pt>
    <dgm:pt modelId="{969CDA0B-20E4-4698-A3B9-95CB52D271D1}" type="pres">
      <dgm:prSet presAssocID="{88CABA73-A22E-4EBB-97DF-118265FF8C33}" presName="node" presStyleLbl="node1" presStyleIdx="2" presStyleCnt="6">
        <dgm:presLayoutVars>
          <dgm:bulletEnabled val="1"/>
        </dgm:presLayoutVars>
      </dgm:prSet>
      <dgm:spPr/>
    </dgm:pt>
    <dgm:pt modelId="{D9E4C469-8AE2-4897-A406-E6B5957C183B}" type="pres">
      <dgm:prSet presAssocID="{88CABA73-A22E-4EBB-97DF-118265FF8C33}" presName="spNode" presStyleCnt="0"/>
      <dgm:spPr/>
    </dgm:pt>
    <dgm:pt modelId="{A99FD41D-1409-4E9F-9A7F-203D225ED216}" type="pres">
      <dgm:prSet presAssocID="{960FDB20-82D0-4958-921D-47EDF1990C3F}" presName="sibTrans" presStyleLbl="sibTrans1D1" presStyleIdx="2" presStyleCnt="6"/>
      <dgm:spPr/>
    </dgm:pt>
    <dgm:pt modelId="{4652A18D-A772-412B-B258-35E3831A955B}" type="pres">
      <dgm:prSet presAssocID="{A0F1E068-AE7F-4AB0-9F24-8B60B42F3D1A}" presName="node" presStyleLbl="node1" presStyleIdx="3" presStyleCnt="6">
        <dgm:presLayoutVars>
          <dgm:bulletEnabled val="1"/>
        </dgm:presLayoutVars>
      </dgm:prSet>
      <dgm:spPr/>
    </dgm:pt>
    <dgm:pt modelId="{15F0D74D-AD00-4410-B0F7-534E43CE6287}" type="pres">
      <dgm:prSet presAssocID="{A0F1E068-AE7F-4AB0-9F24-8B60B42F3D1A}" presName="spNode" presStyleCnt="0"/>
      <dgm:spPr/>
    </dgm:pt>
    <dgm:pt modelId="{B00DF896-5183-4B8D-9F4C-093FDFCDA80F}" type="pres">
      <dgm:prSet presAssocID="{BC85CFA4-BE44-4A28-BFD3-A30FCE16F696}" presName="sibTrans" presStyleLbl="sibTrans1D1" presStyleIdx="3" presStyleCnt="6"/>
      <dgm:spPr/>
    </dgm:pt>
    <dgm:pt modelId="{58064CE0-8F45-4F43-8B42-E05F85A582E7}" type="pres">
      <dgm:prSet presAssocID="{C3A1CA1F-3C2D-40C6-82AC-86ADB79E21A3}" presName="node" presStyleLbl="node1" presStyleIdx="4" presStyleCnt="6">
        <dgm:presLayoutVars>
          <dgm:bulletEnabled val="1"/>
        </dgm:presLayoutVars>
      </dgm:prSet>
      <dgm:spPr/>
    </dgm:pt>
    <dgm:pt modelId="{3B4024E9-470B-4537-9460-0792BB8BCEF5}" type="pres">
      <dgm:prSet presAssocID="{C3A1CA1F-3C2D-40C6-82AC-86ADB79E21A3}" presName="spNode" presStyleCnt="0"/>
      <dgm:spPr/>
    </dgm:pt>
    <dgm:pt modelId="{3B993B34-5E7A-4F92-8AB1-53AB507A7A85}" type="pres">
      <dgm:prSet presAssocID="{E787CD09-ED15-44FE-8A4D-10F8A4D4CB85}" presName="sibTrans" presStyleLbl="sibTrans1D1" presStyleIdx="4" presStyleCnt="6"/>
      <dgm:spPr/>
    </dgm:pt>
    <dgm:pt modelId="{F649406F-D47E-428F-B882-83E13C4942B9}" type="pres">
      <dgm:prSet presAssocID="{EB86BD84-EFBF-4B34-A9B0-B3A1F21012AE}" presName="node" presStyleLbl="node1" presStyleIdx="5" presStyleCnt="6">
        <dgm:presLayoutVars>
          <dgm:bulletEnabled val="1"/>
        </dgm:presLayoutVars>
      </dgm:prSet>
      <dgm:spPr/>
    </dgm:pt>
    <dgm:pt modelId="{FE6AEC7F-28DD-4FEB-BB9B-F503D4562FB8}" type="pres">
      <dgm:prSet presAssocID="{EB86BD84-EFBF-4B34-A9B0-B3A1F21012AE}" presName="spNode" presStyleCnt="0"/>
      <dgm:spPr/>
    </dgm:pt>
    <dgm:pt modelId="{F732DD0D-FBD2-472C-B206-D479E2D84DDA}" type="pres">
      <dgm:prSet presAssocID="{1B46E288-CB7C-43EF-B845-D9487EA33C4F}" presName="sibTrans" presStyleLbl="sibTrans1D1" presStyleIdx="5" presStyleCnt="6"/>
      <dgm:spPr/>
    </dgm:pt>
  </dgm:ptLst>
  <dgm:cxnLst>
    <dgm:cxn modelId="{E1DAC719-77E7-40C0-A072-AFB48D2B4E60}" type="presOf" srcId="{A0F1E068-AE7F-4AB0-9F24-8B60B42F3D1A}" destId="{4652A18D-A772-412B-B258-35E3831A955B}" srcOrd="0" destOrd="0" presId="urn:microsoft.com/office/officeart/2005/8/layout/cycle5"/>
    <dgm:cxn modelId="{1E47882E-8E87-47B4-AE0E-AE6789226DFB}" srcId="{3AAB19F8-5E74-403A-8B88-97382A8B92B7}" destId="{88CABA73-A22E-4EBB-97DF-118265FF8C33}" srcOrd="2" destOrd="0" parTransId="{B9B9FBC0-E38B-45AB-ADC4-B4DED8A6F33A}" sibTransId="{960FDB20-82D0-4958-921D-47EDF1990C3F}"/>
    <dgm:cxn modelId="{9B845D34-4386-45E9-A0A0-6F332EBE8013}" srcId="{3AAB19F8-5E74-403A-8B88-97382A8B92B7}" destId="{DEA1605D-9220-4733-B134-E759BE0F8847}" srcOrd="0" destOrd="0" parTransId="{64950FB2-8240-4E73-9EC4-9FA6AB2161EA}" sibTransId="{2FB0FF7D-FEDA-4150-AB25-704F62B626C5}"/>
    <dgm:cxn modelId="{E6195736-D645-4E82-A7ED-F76ADA553791}" type="presOf" srcId="{BC85CFA4-BE44-4A28-BFD3-A30FCE16F696}" destId="{B00DF896-5183-4B8D-9F4C-093FDFCDA80F}" srcOrd="0" destOrd="0" presId="urn:microsoft.com/office/officeart/2005/8/layout/cycle5"/>
    <dgm:cxn modelId="{224FB53E-DF31-46E0-B0C4-1C4680A37F6D}" type="presOf" srcId="{9B0627AA-7B9D-460D-8618-D6ABC119811E}" destId="{72C6D4D2-F524-4589-AAF4-F03FFE17DA8F}" srcOrd="0" destOrd="0" presId="urn:microsoft.com/office/officeart/2005/8/layout/cycle5"/>
    <dgm:cxn modelId="{786EC95E-92C3-4728-A7CD-07ADDCAD903B}" srcId="{3AAB19F8-5E74-403A-8B88-97382A8B92B7}" destId="{A0F1E068-AE7F-4AB0-9F24-8B60B42F3D1A}" srcOrd="3" destOrd="0" parTransId="{92405C49-7DA9-4B00-A712-B899A91393B5}" sibTransId="{BC85CFA4-BE44-4A28-BFD3-A30FCE16F696}"/>
    <dgm:cxn modelId="{598A395F-8305-42B6-A626-1F6B09C7091B}" type="presOf" srcId="{EB86BD84-EFBF-4B34-A9B0-B3A1F21012AE}" destId="{F649406F-D47E-428F-B882-83E13C4942B9}" srcOrd="0" destOrd="0" presId="urn:microsoft.com/office/officeart/2005/8/layout/cycle5"/>
    <dgm:cxn modelId="{B6A5F465-06BE-42D4-94B9-D8C58C2A208C}" srcId="{3AAB19F8-5E74-403A-8B88-97382A8B92B7}" destId="{C3A1CA1F-3C2D-40C6-82AC-86ADB79E21A3}" srcOrd="4" destOrd="0" parTransId="{2E16C2E5-7EB4-40FA-B7E8-561160EB46F8}" sibTransId="{E787CD09-ED15-44FE-8A4D-10F8A4D4CB85}"/>
    <dgm:cxn modelId="{7154AF80-52A3-4F1A-B622-3EE4FACD5BAD}" type="presOf" srcId="{E787CD09-ED15-44FE-8A4D-10F8A4D4CB85}" destId="{3B993B34-5E7A-4F92-8AB1-53AB507A7A85}" srcOrd="0" destOrd="0" presId="urn:microsoft.com/office/officeart/2005/8/layout/cycle5"/>
    <dgm:cxn modelId="{71B24083-3723-4069-A24A-5CA309BCE22C}" type="presOf" srcId="{3AAB19F8-5E74-403A-8B88-97382A8B92B7}" destId="{53A96C5E-CC50-49FF-B9A7-B0C7DD5023E8}" srcOrd="0" destOrd="0" presId="urn:microsoft.com/office/officeart/2005/8/layout/cycle5"/>
    <dgm:cxn modelId="{126E1A9C-07CE-481B-8308-86836C68F0AA}" type="presOf" srcId="{2FB0FF7D-FEDA-4150-AB25-704F62B626C5}" destId="{060881F4-38D1-423C-8DA4-3EE46304C1EE}" srcOrd="0" destOrd="0" presId="urn:microsoft.com/office/officeart/2005/8/layout/cycle5"/>
    <dgm:cxn modelId="{6D4A939D-DCC3-48E3-ACBB-54B85F71E58A}" srcId="{3AAB19F8-5E74-403A-8B88-97382A8B92B7}" destId="{1BD07A0D-C0D7-4EA6-8951-0F5DA8DEDE79}" srcOrd="1" destOrd="0" parTransId="{3A9914CD-1478-4814-9A0F-21EB4EC28CE3}" sibTransId="{9B0627AA-7B9D-460D-8618-D6ABC119811E}"/>
    <dgm:cxn modelId="{400368A0-72C7-4BE2-A17C-7C1A4D67CF22}" type="presOf" srcId="{1B46E288-CB7C-43EF-B845-D9487EA33C4F}" destId="{F732DD0D-FBD2-472C-B206-D479E2D84DDA}" srcOrd="0" destOrd="0" presId="urn:microsoft.com/office/officeart/2005/8/layout/cycle5"/>
    <dgm:cxn modelId="{DFCE5BA5-97C7-4A95-88B1-988B8BE83051}" type="presOf" srcId="{1BD07A0D-C0D7-4EA6-8951-0F5DA8DEDE79}" destId="{C8458706-BC5C-4706-856B-37A5D1F547A5}" srcOrd="0" destOrd="0" presId="urn:microsoft.com/office/officeart/2005/8/layout/cycle5"/>
    <dgm:cxn modelId="{5536B9AC-4991-47E9-AECB-1D0AB53A0520}" type="presOf" srcId="{88CABA73-A22E-4EBB-97DF-118265FF8C33}" destId="{969CDA0B-20E4-4698-A3B9-95CB52D271D1}" srcOrd="0" destOrd="0" presId="urn:microsoft.com/office/officeart/2005/8/layout/cycle5"/>
    <dgm:cxn modelId="{E4F34BBB-08E3-4320-9C0D-3DBCDC5243DE}" type="presOf" srcId="{960FDB20-82D0-4958-921D-47EDF1990C3F}" destId="{A99FD41D-1409-4E9F-9A7F-203D225ED216}" srcOrd="0" destOrd="0" presId="urn:microsoft.com/office/officeart/2005/8/layout/cycle5"/>
    <dgm:cxn modelId="{28C691C5-E019-443E-9883-145D962377AA}" srcId="{3AAB19F8-5E74-403A-8B88-97382A8B92B7}" destId="{EB86BD84-EFBF-4B34-A9B0-B3A1F21012AE}" srcOrd="5" destOrd="0" parTransId="{A7539D70-9161-4F5C-A5FB-F00C52458423}" sibTransId="{1B46E288-CB7C-43EF-B845-D9487EA33C4F}"/>
    <dgm:cxn modelId="{897818E1-31CF-475D-8008-417D35492910}" type="presOf" srcId="{C3A1CA1F-3C2D-40C6-82AC-86ADB79E21A3}" destId="{58064CE0-8F45-4F43-8B42-E05F85A582E7}" srcOrd="0" destOrd="0" presId="urn:microsoft.com/office/officeart/2005/8/layout/cycle5"/>
    <dgm:cxn modelId="{1068A0FC-8A32-441D-9C85-B9A52CC7C520}" type="presOf" srcId="{DEA1605D-9220-4733-B134-E759BE0F8847}" destId="{BBCDC0E8-3553-4DBA-8F26-0BFFE8645E24}" srcOrd="0" destOrd="0" presId="urn:microsoft.com/office/officeart/2005/8/layout/cycle5"/>
    <dgm:cxn modelId="{F3842A8D-DB0D-45EE-B612-72F9F516D76E}" type="presParOf" srcId="{53A96C5E-CC50-49FF-B9A7-B0C7DD5023E8}" destId="{BBCDC0E8-3553-4DBA-8F26-0BFFE8645E24}" srcOrd="0" destOrd="0" presId="urn:microsoft.com/office/officeart/2005/8/layout/cycle5"/>
    <dgm:cxn modelId="{FB516B35-B66B-4AE5-BED3-E86FE90C98BB}" type="presParOf" srcId="{53A96C5E-CC50-49FF-B9A7-B0C7DD5023E8}" destId="{3742318A-0DC8-44A7-B241-E848D8EB1257}" srcOrd="1" destOrd="0" presId="urn:microsoft.com/office/officeart/2005/8/layout/cycle5"/>
    <dgm:cxn modelId="{BC887333-7A0C-43D8-A5EE-B1504A8DDC76}" type="presParOf" srcId="{53A96C5E-CC50-49FF-B9A7-B0C7DD5023E8}" destId="{060881F4-38D1-423C-8DA4-3EE46304C1EE}" srcOrd="2" destOrd="0" presId="urn:microsoft.com/office/officeart/2005/8/layout/cycle5"/>
    <dgm:cxn modelId="{2D2C392B-7D61-47B8-A1C7-636D25310168}" type="presParOf" srcId="{53A96C5E-CC50-49FF-B9A7-B0C7DD5023E8}" destId="{C8458706-BC5C-4706-856B-37A5D1F547A5}" srcOrd="3" destOrd="0" presId="urn:microsoft.com/office/officeart/2005/8/layout/cycle5"/>
    <dgm:cxn modelId="{12B2927D-2E16-4436-A2F8-3DFA3FA20465}" type="presParOf" srcId="{53A96C5E-CC50-49FF-B9A7-B0C7DD5023E8}" destId="{01B60969-4B08-4CC5-852E-2A35879D16A3}" srcOrd="4" destOrd="0" presId="urn:microsoft.com/office/officeart/2005/8/layout/cycle5"/>
    <dgm:cxn modelId="{19321788-A005-4BFC-B4F5-F5F108C23867}" type="presParOf" srcId="{53A96C5E-CC50-49FF-B9A7-B0C7DD5023E8}" destId="{72C6D4D2-F524-4589-AAF4-F03FFE17DA8F}" srcOrd="5" destOrd="0" presId="urn:microsoft.com/office/officeart/2005/8/layout/cycle5"/>
    <dgm:cxn modelId="{E02C9641-69B8-4D08-8BCB-1AEA1665269B}" type="presParOf" srcId="{53A96C5E-CC50-49FF-B9A7-B0C7DD5023E8}" destId="{969CDA0B-20E4-4698-A3B9-95CB52D271D1}" srcOrd="6" destOrd="0" presId="urn:microsoft.com/office/officeart/2005/8/layout/cycle5"/>
    <dgm:cxn modelId="{7432C884-05C6-4DCC-AF58-23FF9CAB25D1}" type="presParOf" srcId="{53A96C5E-CC50-49FF-B9A7-B0C7DD5023E8}" destId="{D9E4C469-8AE2-4897-A406-E6B5957C183B}" srcOrd="7" destOrd="0" presId="urn:microsoft.com/office/officeart/2005/8/layout/cycle5"/>
    <dgm:cxn modelId="{4622271C-6051-418B-87D2-FE1E61FB3E42}" type="presParOf" srcId="{53A96C5E-CC50-49FF-B9A7-B0C7DD5023E8}" destId="{A99FD41D-1409-4E9F-9A7F-203D225ED216}" srcOrd="8" destOrd="0" presId="urn:microsoft.com/office/officeart/2005/8/layout/cycle5"/>
    <dgm:cxn modelId="{4C54D2EB-3669-46D2-B2D3-24266506E1BB}" type="presParOf" srcId="{53A96C5E-CC50-49FF-B9A7-B0C7DD5023E8}" destId="{4652A18D-A772-412B-B258-35E3831A955B}" srcOrd="9" destOrd="0" presId="urn:microsoft.com/office/officeart/2005/8/layout/cycle5"/>
    <dgm:cxn modelId="{A6AADAE4-C4BC-4C2E-A166-A3688D98BC2D}" type="presParOf" srcId="{53A96C5E-CC50-49FF-B9A7-B0C7DD5023E8}" destId="{15F0D74D-AD00-4410-B0F7-534E43CE6287}" srcOrd="10" destOrd="0" presId="urn:microsoft.com/office/officeart/2005/8/layout/cycle5"/>
    <dgm:cxn modelId="{603AE7B4-B79E-4C55-9BD8-6D47A00CD574}" type="presParOf" srcId="{53A96C5E-CC50-49FF-B9A7-B0C7DD5023E8}" destId="{B00DF896-5183-4B8D-9F4C-093FDFCDA80F}" srcOrd="11" destOrd="0" presId="urn:microsoft.com/office/officeart/2005/8/layout/cycle5"/>
    <dgm:cxn modelId="{CFA1D018-2C3E-479C-A368-483ECFE3EF19}" type="presParOf" srcId="{53A96C5E-CC50-49FF-B9A7-B0C7DD5023E8}" destId="{58064CE0-8F45-4F43-8B42-E05F85A582E7}" srcOrd="12" destOrd="0" presId="urn:microsoft.com/office/officeart/2005/8/layout/cycle5"/>
    <dgm:cxn modelId="{267DAAE9-29C8-4B9F-8EAA-E9309A83301B}" type="presParOf" srcId="{53A96C5E-CC50-49FF-B9A7-B0C7DD5023E8}" destId="{3B4024E9-470B-4537-9460-0792BB8BCEF5}" srcOrd="13" destOrd="0" presId="urn:microsoft.com/office/officeart/2005/8/layout/cycle5"/>
    <dgm:cxn modelId="{F117877B-B159-45C9-9EA9-18BA415ACFDF}" type="presParOf" srcId="{53A96C5E-CC50-49FF-B9A7-B0C7DD5023E8}" destId="{3B993B34-5E7A-4F92-8AB1-53AB507A7A85}" srcOrd="14" destOrd="0" presId="urn:microsoft.com/office/officeart/2005/8/layout/cycle5"/>
    <dgm:cxn modelId="{492DEB46-C879-4E3F-914D-5F782DA1E5CF}" type="presParOf" srcId="{53A96C5E-CC50-49FF-B9A7-B0C7DD5023E8}" destId="{F649406F-D47E-428F-B882-83E13C4942B9}" srcOrd="15" destOrd="0" presId="urn:microsoft.com/office/officeart/2005/8/layout/cycle5"/>
    <dgm:cxn modelId="{5DCE18BB-E97D-46C2-A424-56F4A66A8FC1}" type="presParOf" srcId="{53A96C5E-CC50-49FF-B9A7-B0C7DD5023E8}" destId="{FE6AEC7F-28DD-4FEB-BB9B-F503D4562FB8}" srcOrd="16" destOrd="0" presId="urn:microsoft.com/office/officeart/2005/8/layout/cycle5"/>
    <dgm:cxn modelId="{0A7EA010-6678-404E-8771-8CEC6CB9478C}" type="presParOf" srcId="{53A96C5E-CC50-49FF-B9A7-B0C7DD5023E8}" destId="{F732DD0D-FBD2-472C-B206-D479E2D84DD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#3</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#3</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030980-E434-4755-A656-15CA5003FCA0}"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C27FEFE8-3F16-4EB3-BA3C-333C83126233}">
      <dgm:prSet custT="1"/>
      <dgm:spPr/>
      <dgm:t>
        <a:bodyPr/>
        <a:lstStyle/>
        <a:p>
          <a:r>
            <a:rPr lang="en-US" sz="1500" b="1" baseline="0"/>
            <a:t>Risk identified and PI and Sponsor informed</a:t>
          </a:r>
          <a:endParaRPr lang="en-US" sz="1500" b="1"/>
        </a:p>
      </dgm:t>
    </dgm:pt>
    <dgm:pt modelId="{EB7D5F3E-5351-4C66-B82D-2D9E32A09C49}" type="parTrans" cxnId="{2D70A281-82D8-4F57-A1DD-16BD7D5B8E0B}">
      <dgm:prSet/>
      <dgm:spPr/>
      <dgm:t>
        <a:bodyPr/>
        <a:lstStyle/>
        <a:p>
          <a:endParaRPr lang="en-US" sz="1500" b="1"/>
        </a:p>
      </dgm:t>
    </dgm:pt>
    <dgm:pt modelId="{8C7C185E-49A3-40C0-BA4C-ABF5721FA31D}" type="sibTrans" cxnId="{2D70A281-82D8-4F57-A1DD-16BD7D5B8E0B}">
      <dgm:prSet custT="1"/>
      <dgm:spPr/>
      <dgm:t>
        <a:bodyPr/>
        <a:lstStyle/>
        <a:p>
          <a:endParaRPr lang="en-US" sz="1500" b="1"/>
        </a:p>
      </dgm:t>
    </dgm:pt>
    <dgm:pt modelId="{95A86DFB-95FF-41F6-870C-FD325C29B754}">
      <dgm:prSet custT="1"/>
      <dgm:spPr/>
      <dgm:t>
        <a:bodyPr/>
        <a:lstStyle/>
        <a:p>
          <a:r>
            <a:rPr lang="en-US" sz="1500" b="1" baseline="0"/>
            <a:t>Risk compared to established risk acceptability thresholds</a:t>
          </a:r>
          <a:endParaRPr lang="en-US" sz="1500" b="1"/>
        </a:p>
      </dgm:t>
    </dgm:pt>
    <dgm:pt modelId="{283D07C6-FC0E-47CF-88AB-6B152CE62472}" type="parTrans" cxnId="{EA19EB37-2178-42E9-A9D2-4DCC5E415320}">
      <dgm:prSet/>
      <dgm:spPr/>
      <dgm:t>
        <a:bodyPr/>
        <a:lstStyle/>
        <a:p>
          <a:endParaRPr lang="en-US" sz="1500" b="1"/>
        </a:p>
      </dgm:t>
    </dgm:pt>
    <dgm:pt modelId="{1003C1C9-8EA9-4945-BE4E-C393C16E2C50}" type="sibTrans" cxnId="{EA19EB37-2178-42E9-A9D2-4DCC5E415320}">
      <dgm:prSet custT="1"/>
      <dgm:spPr/>
      <dgm:t>
        <a:bodyPr/>
        <a:lstStyle/>
        <a:p>
          <a:endParaRPr lang="en-US" sz="1500" b="1"/>
        </a:p>
      </dgm:t>
    </dgm:pt>
    <dgm:pt modelId="{581EB0A2-A42C-4ABF-9821-33B710D112A2}">
      <dgm:prSet custT="1"/>
      <dgm:spPr/>
      <dgm:t>
        <a:bodyPr/>
        <a:lstStyle/>
        <a:p>
          <a:r>
            <a:rPr lang="en-US" sz="1500" b="1" baseline="0" dirty="0"/>
            <a:t>Preliminary risk analysis finds</a:t>
          </a:r>
        </a:p>
        <a:p>
          <a:r>
            <a:rPr lang="en-US" sz="1500" b="1" baseline="0" dirty="0"/>
            <a:t> a) Risk was within risk expectations </a:t>
          </a:r>
        </a:p>
        <a:p>
          <a:r>
            <a:rPr lang="en-US" sz="1500" b="1" baseline="0" dirty="0"/>
            <a:t>OR </a:t>
          </a:r>
        </a:p>
        <a:p>
          <a:r>
            <a:rPr lang="en-US" sz="1500" b="1" baseline="0" dirty="0"/>
            <a:t>b) Trial suspended for comprehensive risk assessment per ISO14971</a:t>
          </a:r>
          <a:endParaRPr lang="en-US" sz="1500" b="1" dirty="0"/>
        </a:p>
      </dgm:t>
    </dgm:pt>
    <dgm:pt modelId="{5BB526AC-8662-45D4-9B0C-6BD1BAB3E3B1}" type="parTrans" cxnId="{0C804834-F1C7-45A9-8F09-C2EF7CBDC88D}">
      <dgm:prSet/>
      <dgm:spPr/>
      <dgm:t>
        <a:bodyPr/>
        <a:lstStyle/>
        <a:p>
          <a:endParaRPr lang="en-US" sz="1500" b="1"/>
        </a:p>
      </dgm:t>
    </dgm:pt>
    <dgm:pt modelId="{5D4FDD22-D0FC-438E-A402-D5ABC9B9D57D}" type="sibTrans" cxnId="{0C804834-F1C7-45A9-8F09-C2EF7CBDC88D}">
      <dgm:prSet custT="1"/>
      <dgm:spPr/>
      <dgm:t>
        <a:bodyPr/>
        <a:lstStyle/>
        <a:p>
          <a:endParaRPr lang="en-US" sz="1500" b="1"/>
        </a:p>
      </dgm:t>
    </dgm:pt>
    <dgm:pt modelId="{E2E6F501-17E4-4E6B-9C2E-EEADD6B4A292}">
      <dgm:prSet custT="1"/>
      <dgm:spPr/>
      <dgm:t>
        <a:bodyPr/>
        <a:lstStyle/>
        <a:p>
          <a:r>
            <a:rPr lang="en-US" sz="1500" b="1" baseline="0" dirty="0"/>
            <a:t>When required, comprehensive risk analysis finds</a:t>
          </a:r>
        </a:p>
        <a:p>
          <a:r>
            <a:rPr lang="en-US" sz="1500" b="1" baseline="0" dirty="0"/>
            <a:t>a) Risk was within risk expectations OR</a:t>
          </a:r>
        </a:p>
        <a:p>
          <a:r>
            <a:rPr lang="en-US" sz="1500" b="1" baseline="0" dirty="0"/>
            <a:t> b) Corrective actions with revised benefit-risk analysis allows valid trial to continue (if validity in question, trial terminated) OR</a:t>
          </a:r>
        </a:p>
        <a:p>
          <a:r>
            <a:rPr lang="en-US" sz="1500" b="1" baseline="0" dirty="0"/>
            <a:t> c) If corrective actions are not possible, trial terminated</a:t>
          </a:r>
          <a:endParaRPr lang="en-US" sz="1500" b="1" dirty="0"/>
        </a:p>
      </dgm:t>
    </dgm:pt>
    <dgm:pt modelId="{0BD6769C-3AAD-4372-B306-895F9206C16F}" type="parTrans" cxnId="{866BF1E9-851F-4C61-93B6-148255A8E8BB}">
      <dgm:prSet/>
      <dgm:spPr/>
      <dgm:t>
        <a:bodyPr/>
        <a:lstStyle/>
        <a:p>
          <a:endParaRPr lang="en-US" sz="1500" b="1"/>
        </a:p>
      </dgm:t>
    </dgm:pt>
    <dgm:pt modelId="{84ADEF9E-5263-4BCE-9631-A1C8754C84FB}" type="sibTrans" cxnId="{866BF1E9-851F-4C61-93B6-148255A8E8BB}">
      <dgm:prSet/>
      <dgm:spPr/>
      <dgm:t>
        <a:bodyPr/>
        <a:lstStyle/>
        <a:p>
          <a:endParaRPr lang="en-US" sz="1500" b="1"/>
        </a:p>
      </dgm:t>
    </dgm:pt>
    <dgm:pt modelId="{2F5C3E86-8D8B-463A-950C-615EDE548E01}" type="pres">
      <dgm:prSet presAssocID="{47030980-E434-4755-A656-15CA5003FCA0}" presName="Name0" presStyleCnt="0">
        <dgm:presLayoutVars>
          <dgm:dir/>
          <dgm:resizeHandles val="exact"/>
        </dgm:presLayoutVars>
      </dgm:prSet>
      <dgm:spPr/>
    </dgm:pt>
    <dgm:pt modelId="{1A30661C-74D2-4FBB-ADAA-6382556F4501}" type="pres">
      <dgm:prSet presAssocID="{C27FEFE8-3F16-4EB3-BA3C-333C83126233}" presName="node" presStyleLbl="node1" presStyleIdx="0" presStyleCnt="4">
        <dgm:presLayoutVars>
          <dgm:bulletEnabled val="1"/>
        </dgm:presLayoutVars>
      </dgm:prSet>
      <dgm:spPr/>
    </dgm:pt>
    <dgm:pt modelId="{80204873-A2F7-4DCB-811B-F1E189CFF024}" type="pres">
      <dgm:prSet presAssocID="{8C7C185E-49A3-40C0-BA4C-ABF5721FA31D}" presName="sibTrans" presStyleLbl="sibTrans2D1" presStyleIdx="0" presStyleCnt="3"/>
      <dgm:spPr/>
    </dgm:pt>
    <dgm:pt modelId="{C4F415C1-9009-43EF-ABF9-9CFEF5DBB60C}" type="pres">
      <dgm:prSet presAssocID="{8C7C185E-49A3-40C0-BA4C-ABF5721FA31D}" presName="connectorText" presStyleLbl="sibTrans2D1" presStyleIdx="0" presStyleCnt="3"/>
      <dgm:spPr/>
    </dgm:pt>
    <dgm:pt modelId="{D3B008BA-0B23-428F-BA39-FB5DF7CFE6E1}" type="pres">
      <dgm:prSet presAssocID="{95A86DFB-95FF-41F6-870C-FD325C29B754}" presName="node" presStyleLbl="node1" presStyleIdx="1" presStyleCnt="4">
        <dgm:presLayoutVars>
          <dgm:bulletEnabled val="1"/>
        </dgm:presLayoutVars>
      </dgm:prSet>
      <dgm:spPr/>
    </dgm:pt>
    <dgm:pt modelId="{6D472644-14E2-4240-B326-B24362ED098D}" type="pres">
      <dgm:prSet presAssocID="{1003C1C9-8EA9-4945-BE4E-C393C16E2C50}" presName="sibTrans" presStyleLbl="sibTrans2D1" presStyleIdx="1" presStyleCnt="3"/>
      <dgm:spPr/>
    </dgm:pt>
    <dgm:pt modelId="{5281618C-108D-4D10-A9C0-A79017C02143}" type="pres">
      <dgm:prSet presAssocID="{1003C1C9-8EA9-4945-BE4E-C393C16E2C50}" presName="connectorText" presStyleLbl="sibTrans2D1" presStyleIdx="1" presStyleCnt="3"/>
      <dgm:spPr/>
    </dgm:pt>
    <dgm:pt modelId="{423F3368-F200-477C-AA98-460DF5CFCDA4}" type="pres">
      <dgm:prSet presAssocID="{581EB0A2-A42C-4ABF-9821-33B710D112A2}" presName="node" presStyleLbl="node1" presStyleIdx="2" presStyleCnt="4">
        <dgm:presLayoutVars>
          <dgm:bulletEnabled val="1"/>
        </dgm:presLayoutVars>
      </dgm:prSet>
      <dgm:spPr/>
    </dgm:pt>
    <dgm:pt modelId="{A4A92E91-D50A-4A79-B0A6-C8B32E558787}" type="pres">
      <dgm:prSet presAssocID="{5D4FDD22-D0FC-438E-A402-D5ABC9B9D57D}" presName="sibTrans" presStyleLbl="sibTrans2D1" presStyleIdx="2" presStyleCnt="3"/>
      <dgm:spPr/>
    </dgm:pt>
    <dgm:pt modelId="{728114F5-4B9B-4A71-9A98-F13453D86897}" type="pres">
      <dgm:prSet presAssocID="{5D4FDD22-D0FC-438E-A402-D5ABC9B9D57D}" presName="connectorText" presStyleLbl="sibTrans2D1" presStyleIdx="2" presStyleCnt="3"/>
      <dgm:spPr/>
    </dgm:pt>
    <dgm:pt modelId="{6B913A78-8276-46BD-93FA-FD2D90880DC3}" type="pres">
      <dgm:prSet presAssocID="{E2E6F501-17E4-4E6B-9C2E-EEADD6B4A292}" presName="node" presStyleLbl="node1" presStyleIdx="3" presStyleCnt="4">
        <dgm:presLayoutVars>
          <dgm:bulletEnabled val="1"/>
        </dgm:presLayoutVars>
      </dgm:prSet>
      <dgm:spPr/>
    </dgm:pt>
  </dgm:ptLst>
  <dgm:cxnLst>
    <dgm:cxn modelId="{99233812-AFD9-4738-AD93-C5E52783CA49}" type="presOf" srcId="{47030980-E434-4755-A656-15CA5003FCA0}" destId="{2F5C3E86-8D8B-463A-950C-615EDE548E01}" srcOrd="0" destOrd="0" presId="urn:microsoft.com/office/officeart/2005/8/layout/process1"/>
    <dgm:cxn modelId="{24882F14-51BE-4E94-9F60-51A3D45E1BC9}" type="presOf" srcId="{581EB0A2-A42C-4ABF-9821-33B710D112A2}" destId="{423F3368-F200-477C-AA98-460DF5CFCDA4}" srcOrd="0" destOrd="0" presId="urn:microsoft.com/office/officeart/2005/8/layout/process1"/>
    <dgm:cxn modelId="{D0D25F18-7A57-4E32-A807-649CA9B603BC}" type="presOf" srcId="{5D4FDD22-D0FC-438E-A402-D5ABC9B9D57D}" destId="{A4A92E91-D50A-4A79-B0A6-C8B32E558787}" srcOrd="0" destOrd="0" presId="urn:microsoft.com/office/officeart/2005/8/layout/process1"/>
    <dgm:cxn modelId="{0857BD1F-E5B3-4208-B40D-9BB3117C5C25}" type="presOf" srcId="{95A86DFB-95FF-41F6-870C-FD325C29B754}" destId="{D3B008BA-0B23-428F-BA39-FB5DF7CFE6E1}" srcOrd="0" destOrd="0" presId="urn:microsoft.com/office/officeart/2005/8/layout/process1"/>
    <dgm:cxn modelId="{0C804834-F1C7-45A9-8F09-C2EF7CBDC88D}" srcId="{47030980-E434-4755-A656-15CA5003FCA0}" destId="{581EB0A2-A42C-4ABF-9821-33B710D112A2}" srcOrd="2" destOrd="0" parTransId="{5BB526AC-8662-45D4-9B0C-6BD1BAB3E3B1}" sibTransId="{5D4FDD22-D0FC-438E-A402-D5ABC9B9D57D}"/>
    <dgm:cxn modelId="{EA19EB37-2178-42E9-A9D2-4DCC5E415320}" srcId="{47030980-E434-4755-A656-15CA5003FCA0}" destId="{95A86DFB-95FF-41F6-870C-FD325C29B754}" srcOrd="1" destOrd="0" parTransId="{283D07C6-FC0E-47CF-88AB-6B152CE62472}" sibTransId="{1003C1C9-8EA9-4945-BE4E-C393C16E2C50}"/>
    <dgm:cxn modelId="{88570866-1B9D-46B9-9951-911EF7AABC79}" type="presOf" srcId="{1003C1C9-8EA9-4945-BE4E-C393C16E2C50}" destId="{6D472644-14E2-4240-B326-B24362ED098D}" srcOrd="0" destOrd="0" presId="urn:microsoft.com/office/officeart/2005/8/layout/process1"/>
    <dgm:cxn modelId="{8CB5D969-BAE9-4886-A970-CCDBF41F1D15}" type="presOf" srcId="{5D4FDD22-D0FC-438E-A402-D5ABC9B9D57D}" destId="{728114F5-4B9B-4A71-9A98-F13453D86897}" srcOrd="1" destOrd="0" presId="urn:microsoft.com/office/officeart/2005/8/layout/process1"/>
    <dgm:cxn modelId="{0E1D8B6B-F931-4699-8B7F-ABA78030EF17}" type="presOf" srcId="{1003C1C9-8EA9-4945-BE4E-C393C16E2C50}" destId="{5281618C-108D-4D10-A9C0-A79017C02143}" srcOrd="1" destOrd="0" presId="urn:microsoft.com/office/officeart/2005/8/layout/process1"/>
    <dgm:cxn modelId="{2D70A281-82D8-4F57-A1DD-16BD7D5B8E0B}" srcId="{47030980-E434-4755-A656-15CA5003FCA0}" destId="{C27FEFE8-3F16-4EB3-BA3C-333C83126233}" srcOrd="0" destOrd="0" parTransId="{EB7D5F3E-5351-4C66-B82D-2D9E32A09C49}" sibTransId="{8C7C185E-49A3-40C0-BA4C-ABF5721FA31D}"/>
    <dgm:cxn modelId="{57239B87-4379-4B4A-82F7-DBCE04452539}" type="presOf" srcId="{8C7C185E-49A3-40C0-BA4C-ABF5721FA31D}" destId="{C4F415C1-9009-43EF-ABF9-9CFEF5DBB60C}" srcOrd="1" destOrd="0" presId="urn:microsoft.com/office/officeart/2005/8/layout/process1"/>
    <dgm:cxn modelId="{C73294A8-AC0B-42DE-A6ED-EBA7C6C4E5BF}" type="presOf" srcId="{8C7C185E-49A3-40C0-BA4C-ABF5721FA31D}" destId="{80204873-A2F7-4DCB-811B-F1E189CFF024}" srcOrd="0" destOrd="0" presId="urn:microsoft.com/office/officeart/2005/8/layout/process1"/>
    <dgm:cxn modelId="{445D58C3-D910-4845-998D-B5697C65FC93}" type="presOf" srcId="{C27FEFE8-3F16-4EB3-BA3C-333C83126233}" destId="{1A30661C-74D2-4FBB-ADAA-6382556F4501}" srcOrd="0" destOrd="0" presId="urn:microsoft.com/office/officeart/2005/8/layout/process1"/>
    <dgm:cxn modelId="{866BF1E9-851F-4C61-93B6-148255A8E8BB}" srcId="{47030980-E434-4755-A656-15CA5003FCA0}" destId="{E2E6F501-17E4-4E6B-9C2E-EEADD6B4A292}" srcOrd="3" destOrd="0" parTransId="{0BD6769C-3AAD-4372-B306-895F9206C16F}" sibTransId="{84ADEF9E-5263-4BCE-9631-A1C8754C84FB}"/>
    <dgm:cxn modelId="{0598F0EC-4999-44E2-8D4E-F976DEB9C8C9}" type="presOf" srcId="{E2E6F501-17E4-4E6B-9C2E-EEADD6B4A292}" destId="{6B913A78-8276-46BD-93FA-FD2D90880DC3}" srcOrd="0" destOrd="0" presId="urn:microsoft.com/office/officeart/2005/8/layout/process1"/>
    <dgm:cxn modelId="{73FF6B7C-FA43-4B22-94E4-C60AF125883C}" type="presParOf" srcId="{2F5C3E86-8D8B-463A-950C-615EDE548E01}" destId="{1A30661C-74D2-4FBB-ADAA-6382556F4501}" srcOrd="0" destOrd="0" presId="urn:microsoft.com/office/officeart/2005/8/layout/process1"/>
    <dgm:cxn modelId="{1B49E5A1-983D-48BE-B1C3-2BC2582248D7}" type="presParOf" srcId="{2F5C3E86-8D8B-463A-950C-615EDE548E01}" destId="{80204873-A2F7-4DCB-811B-F1E189CFF024}" srcOrd="1" destOrd="0" presId="urn:microsoft.com/office/officeart/2005/8/layout/process1"/>
    <dgm:cxn modelId="{AE99375D-3BFD-4B8F-B505-377255D6A5BD}" type="presParOf" srcId="{80204873-A2F7-4DCB-811B-F1E189CFF024}" destId="{C4F415C1-9009-43EF-ABF9-9CFEF5DBB60C}" srcOrd="0" destOrd="0" presId="urn:microsoft.com/office/officeart/2005/8/layout/process1"/>
    <dgm:cxn modelId="{522D4282-3296-4402-BADA-450DDB25FEF3}" type="presParOf" srcId="{2F5C3E86-8D8B-463A-950C-615EDE548E01}" destId="{D3B008BA-0B23-428F-BA39-FB5DF7CFE6E1}" srcOrd="2" destOrd="0" presId="urn:microsoft.com/office/officeart/2005/8/layout/process1"/>
    <dgm:cxn modelId="{0D072A8F-9BC2-4E0C-BC90-E0C61C985DAF}" type="presParOf" srcId="{2F5C3E86-8D8B-463A-950C-615EDE548E01}" destId="{6D472644-14E2-4240-B326-B24362ED098D}" srcOrd="3" destOrd="0" presId="urn:microsoft.com/office/officeart/2005/8/layout/process1"/>
    <dgm:cxn modelId="{5D84EFE8-8374-409F-B839-1EC5034F8C3E}" type="presParOf" srcId="{6D472644-14E2-4240-B326-B24362ED098D}" destId="{5281618C-108D-4D10-A9C0-A79017C02143}" srcOrd="0" destOrd="0" presId="urn:microsoft.com/office/officeart/2005/8/layout/process1"/>
    <dgm:cxn modelId="{E9AF61F8-EAF0-450E-8E93-8F115343B5E5}" type="presParOf" srcId="{2F5C3E86-8D8B-463A-950C-615EDE548E01}" destId="{423F3368-F200-477C-AA98-460DF5CFCDA4}" srcOrd="4" destOrd="0" presId="urn:microsoft.com/office/officeart/2005/8/layout/process1"/>
    <dgm:cxn modelId="{CE545A1E-409E-464F-961C-0C75029147F6}" type="presParOf" srcId="{2F5C3E86-8D8B-463A-950C-615EDE548E01}" destId="{A4A92E91-D50A-4A79-B0A6-C8B32E558787}" srcOrd="5" destOrd="0" presId="urn:microsoft.com/office/officeart/2005/8/layout/process1"/>
    <dgm:cxn modelId="{3BED8D24-E0C0-48FB-B340-5A9FF9565801}" type="presParOf" srcId="{A4A92E91-D50A-4A79-B0A6-C8B32E558787}" destId="{728114F5-4B9B-4A71-9A98-F13453D86897}" srcOrd="0" destOrd="0" presId="urn:microsoft.com/office/officeart/2005/8/layout/process1"/>
    <dgm:cxn modelId="{37C71B51-3DB5-4F53-8F0B-C50298EA0244}" type="presParOf" srcId="{2F5C3E86-8D8B-463A-950C-615EDE548E01}" destId="{6B913A78-8276-46BD-93FA-FD2D90880DC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#4</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#4</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#5</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#5</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DDD50-7763-416A-83B9-8B933548EF6E}" type="doc">
      <dgm:prSet loTypeId="urn:microsoft.com/office/officeart/2005/8/layout/venn1" loCatId="relationship" qsTypeId="urn:microsoft.com/office/officeart/2005/8/quickstyle/simple1" qsCatId="simple" csTypeId="urn:microsoft.com/office/officeart/2005/8/colors/accent1_4" csCatId="accent1" phldr="1"/>
      <dgm:spPr/>
      <dgm:t>
        <a:bodyPr/>
        <a:lstStyle/>
        <a:p>
          <a:endParaRPr lang="en-US"/>
        </a:p>
      </dgm:t>
    </dgm:pt>
    <dgm:pt modelId="{E829C382-3454-4441-9B37-671B3E818F9A}">
      <dgm:prSet/>
      <dgm:spPr/>
      <dgm:t>
        <a:bodyPr/>
        <a:lstStyle/>
        <a:p>
          <a:endParaRPr lang="en-US" dirty="0"/>
        </a:p>
      </dgm:t>
    </dgm:pt>
    <dgm:pt modelId="{73363B41-AAD5-491F-BCC7-62032D7A6C47}" type="parTrans" cxnId="{4FEC35BC-AB59-4624-95AF-8CE8D5E9628B}">
      <dgm:prSet/>
      <dgm:spPr/>
      <dgm:t>
        <a:bodyPr/>
        <a:lstStyle/>
        <a:p>
          <a:endParaRPr lang="en-US"/>
        </a:p>
      </dgm:t>
    </dgm:pt>
    <dgm:pt modelId="{28BE3492-1782-4D0F-B01A-22219AA0E49F}" type="sibTrans" cxnId="{4FEC35BC-AB59-4624-95AF-8CE8D5E9628B}">
      <dgm:prSet/>
      <dgm:spPr/>
      <dgm:t>
        <a:bodyPr/>
        <a:lstStyle/>
        <a:p>
          <a:endParaRPr lang="en-US"/>
        </a:p>
      </dgm:t>
    </dgm:pt>
    <dgm:pt modelId="{30E32BEC-3116-49A7-B3B0-33C03BD45914}">
      <dgm:prSet/>
      <dgm:spPr/>
      <dgm:t>
        <a:bodyPr/>
        <a:lstStyle/>
        <a:p>
          <a:endParaRPr lang="en-US" dirty="0"/>
        </a:p>
      </dgm:t>
    </dgm:pt>
    <dgm:pt modelId="{892B5B88-A50E-4A51-9F6C-6F67212EF1E5}" type="parTrans" cxnId="{3DBD3AE7-F567-435D-8A1B-10C0C60FB6B0}">
      <dgm:prSet/>
      <dgm:spPr/>
      <dgm:t>
        <a:bodyPr/>
        <a:lstStyle/>
        <a:p>
          <a:endParaRPr lang="en-US"/>
        </a:p>
      </dgm:t>
    </dgm:pt>
    <dgm:pt modelId="{A5683B9B-0A3F-4BF1-8497-A48595BA6B94}" type="sibTrans" cxnId="{3DBD3AE7-F567-435D-8A1B-10C0C60FB6B0}">
      <dgm:prSet/>
      <dgm:spPr/>
      <dgm:t>
        <a:bodyPr/>
        <a:lstStyle/>
        <a:p>
          <a:endParaRPr lang="en-US"/>
        </a:p>
      </dgm:t>
    </dgm:pt>
    <dgm:pt modelId="{D8F4B79D-0559-4607-BE50-0E1445B611EC}" type="pres">
      <dgm:prSet presAssocID="{7CDDDD50-7763-416A-83B9-8B933548EF6E}" presName="compositeShape" presStyleCnt="0">
        <dgm:presLayoutVars>
          <dgm:chMax val="7"/>
          <dgm:dir/>
          <dgm:resizeHandles val="exact"/>
        </dgm:presLayoutVars>
      </dgm:prSet>
      <dgm:spPr/>
    </dgm:pt>
    <dgm:pt modelId="{A0683B8F-6DE9-46E1-8C53-C1D24FFAE8BA}" type="pres">
      <dgm:prSet presAssocID="{E829C382-3454-4441-9B37-671B3E818F9A}" presName="circ1" presStyleLbl="vennNode1" presStyleIdx="0" presStyleCnt="2" custScaleX="110460" custScaleY="107029" custLinFactNeighborX="-191" custLinFactNeighborY="2483"/>
      <dgm:spPr/>
    </dgm:pt>
    <dgm:pt modelId="{C5C62176-BE9C-4F3A-845A-9921079A17D6}" type="pres">
      <dgm:prSet presAssocID="{E829C382-3454-4441-9B37-671B3E818F9A}" presName="circ1Tx" presStyleLbl="revTx" presStyleIdx="0" presStyleCnt="0">
        <dgm:presLayoutVars>
          <dgm:chMax val="0"/>
          <dgm:chPref val="0"/>
          <dgm:bulletEnabled val="1"/>
        </dgm:presLayoutVars>
      </dgm:prSet>
      <dgm:spPr/>
    </dgm:pt>
    <dgm:pt modelId="{32CD0B20-09AC-41E2-801A-F6E904A2EB95}" type="pres">
      <dgm:prSet presAssocID="{30E32BEC-3116-49A7-B3B0-33C03BD45914}" presName="circ2" presStyleLbl="vennNode1" presStyleIdx="1" presStyleCnt="2" custScaleX="109987" custScaleY="107029" custLinFactNeighborX="-14121" custLinFactNeighborY="2483"/>
      <dgm:spPr/>
    </dgm:pt>
    <dgm:pt modelId="{6591F609-F5A7-436F-B2FE-BE3AB34C25DD}" type="pres">
      <dgm:prSet presAssocID="{30E32BEC-3116-49A7-B3B0-33C03BD45914}" presName="circ2Tx" presStyleLbl="revTx" presStyleIdx="0" presStyleCnt="0">
        <dgm:presLayoutVars>
          <dgm:chMax val="0"/>
          <dgm:chPref val="0"/>
          <dgm:bulletEnabled val="1"/>
        </dgm:presLayoutVars>
      </dgm:prSet>
      <dgm:spPr/>
    </dgm:pt>
  </dgm:ptLst>
  <dgm:cxnLst>
    <dgm:cxn modelId="{27394A08-B20A-4449-A01F-32E0DB70ADC0}" type="presOf" srcId="{30E32BEC-3116-49A7-B3B0-33C03BD45914}" destId="{6591F609-F5A7-436F-B2FE-BE3AB34C25DD}" srcOrd="1" destOrd="0" presId="urn:microsoft.com/office/officeart/2005/8/layout/venn1"/>
    <dgm:cxn modelId="{04764F34-02E1-4C94-B434-586C6B5A81A2}" type="presOf" srcId="{E829C382-3454-4441-9B37-671B3E818F9A}" destId="{C5C62176-BE9C-4F3A-845A-9921079A17D6}" srcOrd="1" destOrd="0" presId="urn:microsoft.com/office/officeart/2005/8/layout/venn1"/>
    <dgm:cxn modelId="{45A1DC8C-642B-4734-9941-D4826E2C05BF}" type="presOf" srcId="{30E32BEC-3116-49A7-B3B0-33C03BD45914}" destId="{32CD0B20-09AC-41E2-801A-F6E904A2EB95}" srcOrd="0" destOrd="0" presId="urn:microsoft.com/office/officeart/2005/8/layout/venn1"/>
    <dgm:cxn modelId="{5C462CA0-61C5-4412-82A0-3D002E71076F}" type="presOf" srcId="{7CDDDD50-7763-416A-83B9-8B933548EF6E}" destId="{D8F4B79D-0559-4607-BE50-0E1445B611EC}" srcOrd="0" destOrd="0" presId="urn:microsoft.com/office/officeart/2005/8/layout/venn1"/>
    <dgm:cxn modelId="{4FEC35BC-AB59-4624-95AF-8CE8D5E9628B}" srcId="{7CDDDD50-7763-416A-83B9-8B933548EF6E}" destId="{E829C382-3454-4441-9B37-671B3E818F9A}" srcOrd="0" destOrd="0" parTransId="{73363B41-AAD5-491F-BCC7-62032D7A6C47}" sibTransId="{28BE3492-1782-4D0F-B01A-22219AA0E49F}"/>
    <dgm:cxn modelId="{365576E0-4AC5-4D8A-9EE6-DCC2DEA34FE9}" type="presOf" srcId="{E829C382-3454-4441-9B37-671B3E818F9A}" destId="{A0683B8F-6DE9-46E1-8C53-C1D24FFAE8BA}" srcOrd="0" destOrd="0" presId="urn:microsoft.com/office/officeart/2005/8/layout/venn1"/>
    <dgm:cxn modelId="{3DBD3AE7-F567-435D-8A1B-10C0C60FB6B0}" srcId="{7CDDDD50-7763-416A-83B9-8B933548EF6E}" destId="{30E32BEC-3116-49A7-B3B0-33C03BD45914}" srcOrd="1" destOrd="0" parTransId="{892B5B88-A50E-4A51-9F6C-6F67212EF1E5}" sibTransId="{A5683B9B-0A3F-4BF1-8497-A48595BA6B94}"/>
    <dgm:cxn modelId="{37EC1A42-0765-47A1-A855-34E0A8377A5E}" type="presParOf" srcId="{D8F4B79D-0559-4607-BE50-0E1445B611EC}" destId="{A0683B8F-6DE9-46E1-8C53-C1D24FFAE8BA}" srcOrd="0" destOrd="0" presId="urn:microsoft.com/office/officeart/2005/8/layout/venn1"/>
    <dgm:cxn modelId="{4D4B9F75-3E89-47FC-B0F5-D33492FB5D21}" type="presParOf" srcId="{D8F4B79D-0559-4607-BE50-0E1445B611EC}" destId="{C5C62176-BE9C-4F3A-845A-9921079A17D6}" srcOrd="1" destOrd="0" presId="urn:microsoft.com/office/officeart/2005/8/layout/venn1"/>
    <dgm:cxn modelId="{A3F38E10-7737-4B44-8274-2E635EEB601F}" type="presParOf" srcId="{D8F4B79D-0559-4607-BE50-0E1445B611EC}" destId="{32CD0B20-09AC-41E2-801A-F6E904A2EB95}" srcOrd="2" destOrd="0" presId="urn:microsoft.com/office/officeart/2005/8/layout/venn1"/>
    <dgm:cxn modelId="{56B689F3-A2A1-4C21-B934-48020BA77E69}" type="presParOf" srcId="{D8F4B79D-0559-4607-BE50-0E1445B611EC}" destId="{6591F609-F5A7-436F-B2FE-BE3AB34C25D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C4564-FB45-4C16-B5CA-48D5A902610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0E97764-DFB7-482C-9C3B-824D6205F673}">
      <dgm:prSet/>
      <dgm:spPr/>
      <dgm:t>
        <a:bodyPr/>
        <a:lstStyle/>
        <a:p>
          <a:r>
            <a:rPr lang="en-US" b="1" baseline="0" dirty="0"/>
            <a:t>ISO14155 Scope</a:t>
          </a:r>
          <a:r>
            <a:rPr lang="en-US" baseline="0" dirty="0"/>
            <a:t>:  To address “</a:t>
          </a:r>
          <a:r>
            <a:rPr lang="en-US" b="0" i="0" baseline="0" dirty="0"/>
            <a:t>good clinical practice for the design, conduct, recording and reporting of clinical investigations carried out in human subjects to assess the </a:t>
          </a:r>
          <a:r>
            <a:rPr lang="en-US" b="1" i="0" baseline="0" dirty="0">
              <a:solidFill>
                <a:srgbClr val="FF0000"/>
              </a:solidFill>
            </a:rPr>
            <a:t>clinical performance or effectiveness and safety</a:t>
          </a:r>
          <a:r>
            <a:rPr lang="en-US" b="0" i="0" baseline="0" dirty="0"/>
            <a:t> of medical devices.”</a:t>
          </a:r>
          <a:endParaRPr lang="en-US" dirty="0"/>
        </a:p>
      </dgm:t>
    </dgm:pt>
    <dgm:pt modelId="{8ED1927E-9EB7-4857-8B63-E6A6E46CBF1F}" type="parTrans" cxnId="{7FD3BF5B-DA58-4B52-9A1A-3C5A9201C341}">
      <dgm:prSet/>
      <dgm:spPr/>
      <dgm:t>
        <a:bodyPr/>
        <a:lstStyle/>
        <a:p>
          <a:endParaRPr lang="en-US"/>
        </a:p>
      </dgm:t>
    </dgm:pt>
    <dgm:pt modelId="{03FF0CCC-89C0-43F8-9B73-2D74C0158F42}" type="sibTrans" cxnId="{7FD3BF5B-DA58-4B52-9A1A-3C5A9201C341}">
      <dgm:prSet/>
      <dgm:spPr/>
      <dgm:t>
        <a:bodyPr/>
        <a:lstStyle/>
        <a:p>
          <a:endParaRPr lang="en-US"/>
        </a:p>
      </dgm:t>
    </dgm:pt>
    <dgm:pt modelId="{AE952305-8B70-4CC2-8051-4035D16D058C}">
      <dgm:prSet/>
      <dgm:spPr/>
      <dgm:t>
        <a:bodyPr/>
        <a:lstStyle/>
        <a:p>
          <a:r>
            <a:rPr lang="en-US" b="1" i="0" baseline="0" dirty="0"/>
            <a:t>ISO14971 Scope</a:t>
          </a:r>
          <a:r>
            <a:rPr lang="en-US" b="0" i="0" baseline="0" dirty="0"/>
            <a:t>: “The </a:t>
          </a:r>
          <a:r>
            <a:rPr lang="en-US" b="0" i="1" baseline="0" dirty="0"/>
            <a:t>process… </a:t>
          </a:r>
          <a:r>
            <a:rPr lang="en-US" b="0" i="0" baseline="0" dirty="0"/>
            <a:t>intends to assist </a:t>
          </a:r>
          <a:r>
            <a:rPr lang="en-US" b="0" i="1" baseline="0" dirty="0"/>
            <a:t>manufacturers </a:t>
          </a:r>
          <a:r>
            <a:rPr lang="en-US" b="0" i="0" baseline="0" dirty="0"/>
            <a:t>of </a:t>
          </a:r>
          <a:r>
            <a:rPr lang="en-US" b="0" i="1" baseline="0" dirty="0"/>
            <a:t>medical devices </a:t>
          </a:r>
          <a:r>
            <a:rPr lang="en-US" b="0" i="0" baseline="0" dirty="0"/>
            <a:t>to identify the </a:t>
          </a:r>
          <a:r>
            <a:rPr lang="en-US" b="1" i="1" baseline="0" dirty="0">
              <a:solidFill>
                <a:srgbClr val="FF0000"/>
              </a:solidFill>
            </a:rPr>
            <a:t>hazards</a:t>
          </a:r>
          <a:r>
            <a:rPr lang="en-US" b="0" i="1" baseline="0" dirty="0"/>
            <a:t> </a:t>
          </a:r>
          <a:r>
            <a:rPr lang="en-US" b="0" i="0" baseline="0" dirty="0"/>
            <a:t>associated with the </a:t>
          </a:r>
          <a:r>
            <a:rPr lang="en-US" b="0" i="1" baseline="0" dirty="0"/>
            <a:t>medical device</a:t>
          </a:r>
          <a:r>
            <a:rPr lang="en-US" b="0" i="0" baseline="0" dirty="0"/>
            <a:t>, to estimate and evaluate the associated </a:t>
          </a:r>
          <a:r>
            <a:rPr lang="en-US" b="1" i="1" baseline="0" dirty="0">
              <a:solidFill>
                <a:srgbClr val="FF0000"/>
              </a:solidFill>
            </a:rPr>
            <a:t>risks</a:t>
          </a:r>
          <a:r>
            <a:rPr lang="en-US" b="0" i="0" baseline="0" dirty="0"/>
            <a:t>, to control these </a:t>
          </a:r>
          <a:r>
            <a:rPr lang="en-US" b="1" i="1" baseline="0" dirty="0">
              <a:solidFill>
                <a:srgbClr val="FF0000"/>
              </a:solidFill>
            </a:rPr>
            <a:t>risks</a:t>
          </a:r>
          <a:r>
            <a:rPr lang="en-US" b="0" i="0" baseline="0" dirty="0"/>
            <a:t>, and to monitor the effectiveness of the controls.”</a:t>
          </a:r>
          <a:endParaRPr lang="en-US" dirty="0"/>
        </a:p>
      </dgm:t>
    </dgm:pt>
    <dgm:pt modelId="{52413001-DF9B-499B-A74E-FA8A6BEBC453}" type="parTrans" cxnId="{B3FB3FA6-ECF3-4F7B-8C68-D7E4558050B2}">
      <dgm:prSet/>
      <dgm:spPr/>
      <dgm:t>
        <a:bodyPr/>
        <a:lstStyle/>
        <a:p>
          <a:endParaRPr lang="en-US"/>
        </a:p>
      </dgm:t>
    </dgm:pt>
    <dgm:pt modelId="{ACA7443D-B604-4447-977C-34913D75B20A}" type="sibTrans" cxnId="{B3FB3FA6-ECF3-4F7B-8C68-D7E4558050B2}">
      <dgm:prSet/>
      <dgm:spPr/>
      <dgm:t>
        <a:bodyPr/>
        <a:lstStyle/>
        <a:p>
          <a:endParaRPr lang="en-US"/>
        </a:p>
      </dgm:t>
    </dgm:pt>
    <dgm:pt modelId="{68B07B89-FC3D-43BE-A5F0-CBEBBBFD4355}" type="pres">
      <dgm:prSet presAssocID="{81DC4564-FB45-4C16-B5CA-48D5A902610E}" presName="compositeShape" presStyleCnt="0">
        <dgm:presLayoutVars>
          <dgm:chMax val="7"/>
          <dgm:dir/>
          <dgm:resizeHandles val="exact"/>
        </dgm:presLayoutVars>
      </dgm:prSet>
      <dgm:spPr/>
    </dgm:pt>
    <dgm:pt modelId="{95BD97DC-722F-47E3-AB6B-281050E5AB89}" type="pres">
      <dgm:prSet presAssocID="{E0E97764-DFB7-482C-9C3B-824D6205F673}" presName="circ1" presStyleLbl="vennNode1" presStyleIdx="0" presStyleCnt="2"/>
      <dgm:spPr/>
    </dgm:pt>
    <dgm:pt modelId="{509FA772-33AB-412E-86F0-2521FC3C1572}" type="pres">
      <dgm:prSet presAssocID="{E0E97764-DFB7-482C-9C3B-824D6205F673}" presName="circ1Tx" presStyleLbl="revTx" presStyleIdx="0" presStyleCnt="0">
        <dgm:presLayoutVars>
          <dgm:chMax val="0"/>
          <dgm:chPref val="0"/>
          <dgm:bulletEnabled val="1"/>
        </dgm:presLayoutVars>
      </dgm:prSet>
      <dgm:spPr/>
    </dgm:pt>
    <dgm:pt modelId="{CE4CF57B-EE65-4EE2-AADF-9E73D775C32E}" type="pres">
      <dgm:prSet presAssocID="{AE952305-8B70-4CC2-8051-4035D16D058C}" presName="circ2" presStyleLbl="vennNode1" presStyleIdx="1" presStyleCnt="2"/>
      <dgm:spPr/>
    </dgm:pt>
    <dgm:pt modelId="{A5E13D68-90C9-4EF1-8280-82C4AEF56A3E}" type="pres">
      <dgm:prSet presAssocID="{AE952305-8B70-4CC2-8051-4035D16D058C}" presName="circ2Tx" presStyleLbl="revTx" presStyleIdx="0" presStyleCnt="0">
        <dgm:presLayoutVars>
          <dgm:chMax val="0"/>
          <dgm:chPref val="0"/>
          <dgm:bulletEnabled val="1"/>
        </dgm:presLayoutVars>
      </dgm:prSet>
      <dgm:spPr/>
    </dgm:pt>
  </dgm:ptLst>
  <dgm:cxnLst>
    <dgm:cxn modelId="{73310A0B-F3D3-4A6D-ACD1-9597D65EF9E4}" type="presOf" srcId="{AE952305-8B70-4CC2-8051-4035D16D058C}" destId="{A5E13D68-90C9-4EF1-8280-82C4AEF56A3E}" srcOrd="1" destOrd="0" presId="urn:microsoft.com/office/officeart/2005/8/layout/venn1"/>
    <dgm:cxn modelId="{7FD3BF5B-DA58-4B52-9A1A-3C5A9201C341}" srcId="{81DC4564-FB45-4C16-B5CA-48D5A902610E}" destId="{E0E97764-DFB7-482C-9C3B-824D6205F673}" srcOrd="0" destOrd="0" parTransId="{8ED1927E-9EB7-4857-8B63-E6A6E46CBF1F}" sibTransId="{03FF0CCC-89C0-43F8-9B73-2D74C0158F42}"/>
    <dgm:cxn modelId="{0D946E78-DEBC-473E-B7F0-9980774832CE}" type="presOf" srcId="{81DC4564-FB45-4C16-B5CA-48D5A902610E}" destId="{68B07B89-FC3D-43BE-A5F0-CBEBBBFD4355}" srcOrd="0" destOrd="0" presId="urn:microsoft.com/office/officeart/2005/8/layout/venn1"/>
    <dgm:cxn modelId="{191E568C-70D1-4730-A074-476731FD44FA}" type="presOf" srcId="{AE952305-8B70-4CC2-8051-4035D16D058C}" destId="{CE4CF57B-EE65-4EE2-AADF-9E73D775C32E}" srcOrd="0" destOrd="0" presId="urn:microsoft.com/office/officeart/2005/8/layout/venn1"/>
    <dgm:cxn modelId="{D5F5B59D-1A00-4D07-B590-FA2A79F08C42}" type="presOf" srcId="{E0E97764-DFB7-482C-9C3B-824D6205F673}" destId="{95BD97DC-722F-47E3-AB6B-281050E5AB89}" srcOrd="0" destOrd="0" presId="urn:microsoft.com/office/officeart/2005/8/layout/venn1"/>
    <dgm:cxn modelId="{B3FB3FA6-ECF3-4F7B-8C68-D7E4558050B2}" srcId="{81DC4564-FB45-4C16-B5CA-48D5A902610E}" destId="{AE952305-8B70-4CC2-8051-4035D16D058C}" srcOrd="1" destOrd="0" parTransId="{52413001-DF9B-499B-A74E-FA8A6BEBC453}" sibTransId="{ACA7443D-B604-4447-977C-34913D75B20A}"/>
    <dgm:cxn modelId="{D29A20BC-45CD-4484-A6CB-28D80FB12A7E}" type="presOf" srcId="{E0E97764-DFB7-482C-9C3B-824D6205F673}" destId="{509FA772-33AB-412E-86F0-2521FC3C1572}" srcOrd="1" destOrd="0" presId="urn:microsoft.com/office/officeart/2005/8/layout/venn1"/>
    <dgm:cxn modelId="{712D4F86-259A-4C85-AD8C-C8A907D54F62}" type="presParOf" srcId="{68B07B89-FC3D-43BE-A5F0-CBEBBBFD4355}" destId="{95BD97DC-722F-47E3-AB6B-281050E5AB89}" srcOrd="0" destOrd="0" presId="urn:microsoft.com/office/officeart/2005/8/layout/venn1"/>
    <dgm:cxn modelId="{A117DCAC-4538-404F-B5AF-3D04EB887BF6}" type="presParOf" srcId="{68B07B89-FC3D-43BE-A5F0-CBEBBBFD4355}" destId="{509FA772-33AB-412E-86F0-2521FC3C1572}" srcOrd="1" destOrd="0" presId="urn:microsoft.com/office/officeart/2005/8/layout/venn1"/>
    <dgm:cxn modelId="{800F50FF-703D-4A69-A9B2-34A88D8D358A}" type="presParOf" srcId="{68B07B89-FC3D-43BE-A5F0-CBEBBBFD4355}" destId="{CE4CF57B-EE65-4EE2-AADF-9E73D775C32E}" srcOrd="2" destOrd="0" presId="urn:microsoft.com/office/officeart/2005/8/layout/venn1"/>
    <dgm:cxn modelId="{C07CB35E-9ABB-4214-8A61-6E364AB93EC7}" type="presParOf" srcId="{68B07B89-FC3D-43BE-A5F0-CBEBBBFD4355}" destId="{A5E13D68-90C9-4EF1-8280-82C4AEF56A3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6B80D-3E8A-4C54-8077-C9216052718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0957815-C8BD-436C-88D6-53537D788754}">
      <dgm:prSet/>
      <dgm:spPr/>
      <dgm:t>
        <a:bodyPr/>
        <a:lstStyle/>
        <a:p>
          <a:r>
            <a:rPr lang="en-US" baseline="0" dirty="0"/>
            <a:t>ISO14971 is a </a:t>
          </a:r>
          <a:r>
            <a:rPr lang="en-US" b="1" baseline="0" dirty="0"/>
            <a:t>normative reference</a:t>
          </a:r>
          <a:r>
            <a:rPr lang="en-US" baseline="0" dirty="0"/>
            <a:t> </a:t>
          </a:r>
          <a:r>
            <a:rPr lang="en-US" b="1" baseline="0" dirty="0"/>
            <a:t>within ISO14155 </a:t>
          </a:r>
          <a:r>
            <a:rPr lang="en-US" baseline="0" dirty="0"/>
            <a:t>to ensure medical device </a:t>
          </a:r>
          <a:r>
            <a:rPr lang="en-US" b="1" baseline="0" dirty="0"/>
            <a:t>risk management (RM) </a:t>
          </a:r>
          <a:r>
            <a:rPr lang="en-US" baseline="0" dirty="0"/>
            <a:t>is embedded in clinical investigations, </a:t>
          </a:r>
          <a:r>
            <a:rPr lang="en-US" u="sng" baseline="0" dirty="0"/>
            <a:t>bridging</a:t>
          </a:r>
          <a:r>
            <a:rPr lang="en-US" baseline="0" dirty="0"/>
            <a:t> engineering and clinical safety requirements (ISO14971 has no normative references).</a:t>
          </a:r>
          <a:endParaRPr lang="en-US" dirty="0"/>
        </a:p>
      </dgm:t>
    </dgm:pt>
    <dgm:pt modelId="{7D1CCB77-E274-4DE3-A262-3813AE15B0AB}" type="parTrans" cxnId="{128DCC0F-EB58-4FD8-BADE-CF9B7779ACA4}">
      <dgm:prSet/>
      <dgm:spPr/>
      <dgm:t>
        <a:bodyPr/>
        <a:lstStyle/>
        <a:p>
          <a:endParaRPr lang="en-US"/>
        </a:p>
      </dgm:t>
    </dgm:pt>
    <dgm:pt modelId="{54062DB2-BB2E-4C50-8508-021EA3755209}" type="sibTrans" cxnId="{128DCC0F-EB58-4FD8-BADE-CF9B7779ACA4}">
      <dgm:prSet/>
      <dgm:spPr/>
      <dgm:t>
        <a:bodyPr/>
        <a:lstStyle/>
        <a:p>
          <a:endParaRPr lang="en-US"/>
        </a:p>
      </dgm:t>
    </dgm:pt>
    <dgm:pt modelId="{45740AC3-2034-4B60-9E4B-A79D3ECE9B9C}">
      <dgm:prSet custT="1"/>
      <dgm:spPr/>
      <dgm:t>
        <a:bodyPr/>
        <a:lstStyle/>
        <a:p>
          <a:r>
            <a:rPr lang="en-US" sz="2000" dirty="0"/>
            <a:t>A </a:t>
          </a:r>
          <a:r>
            <a:rPr lang="en-US" sz="2000" b="1" dirty="0"/>
            <a:t>normative reference</a:t>
          </a:r>
          <a:r>
            <a:rPr lang="en-US" sz="2000" dirty="0"/>
            <a:t> is a document providing mandatory standards, guidelines, or specifications to be followed in a particular context.</a:t>
          </a:r>
        </a:p>
      </dgm:t>
    </dgm:pt>
    <dgm:pt modelId="{F197A00A-B060-4797-9B3E-BFE1AF2EE259}" type="parTrans" cxnId="{36E5AF13-BF19-4334-A76A-4AEAAD814058}">
      <dgm:prSet/>
      <dgm:spPr/>
      <dgm:t>
        <a:bodyPr/>
        <a:lstStyle/>
        <a:p>
          <a:endParaRPr lang="en-US"/>
        </a:p>
      </dgm:t>
    </dgm:pt>
    <dgm:pt modelId="{D4ED8A34-3562-49FC-A8E0-96FC99A71C0D}" type="sibTrans" cxnId="{36E5AF13-BF19-4334-A76A-4AEAAD814058}">
      <dgm:prSet/>
      <dgm:spPr/>
      <dgm:t>
        <a:bodyPr/>
        <a:lstStyle/>
        <a:p>
          <a:endParaRPr lang="en-US"/>
        </a:p>
      </dgm:t>
    </dgm:pt>
    <dgm:pt modelId="{1AC1A73E-E261-4359-854D-ED562766A460}" type="pres">
      <dgm:prSet presAssocID="{AA76B80D-3E8A-4C54-8077-C9216052718B}" presName="diagram" presStyleCnt="0">
        <dgm:presLayoutVars>
          <dgm:chPref val="1"/>
          <dgm:dir/>
          <dgm:animOne val="branch"/>
          <dgm:animLvl val="lvl"/>
          <dgm:resizeHandles/>
        </dgm:presLayoutVars>
      </dgm:prSet>
      <dgm:spPr/>
    </dgm:pt>
    <dgm:pt modelId="{2E970493-CF26-413A-ACD5-67E25B91B9F1}" type="pres">
      <dgm:prSet presAssocID="{70957815-C8BD-436C-88D6-53537D788754}" presName="root" presStyleCnt="0"/>
      <dgm:spPr/>
    </dgm:pt>
    <dgm:pt modelId="{468649E0-6EAF-45F2-B2D6-965BCF4F4A37}" type="pres">
      <dgm:prSet presAssocID="{70957815-C8BD-436C-88D6-53537D788754}" presName="rootComposite" presStyleCnt="0"/>
      <dgm:spPr/>
    </dgm:pt>
    <dgm:pt modelId="{DFA42963-0829-43CA-9D36-6146E538B306}" type="pres">
      <dgm:prSet presAssocID="{70957815-C8BD-436C-88D6-53537D788754}" presName="rootText" presStyleLbl="node1" presStyleIdx="0" presStyleCnt="1" custScaleX="138882" custScaleY="99928"/>
      <dgm:spPr/>
    </dgm:pt>
    <dgm:pt modelId="{BA864AB8-62D8-4C4C-AB82-68FC77F288ED}" type="pres">
      <dgm:prSet presAssocID="{70957815-C8BD-436C-88D6-53537D788754}" presName="rootConnector" presStyleLbl="node1" presStyleIdx="0" presStyleCnt="1"/>
      <dgm:spPr/>
    </dgm:pt>
    <dgm:pt modelId="{65C51E1F-B340-4E75-84D3-BC977005CC62}" type="pres">
      <dgm:prSet presAssocID="{70957815-C8BD-436C-88D6-53537D788754}" presName="childShape" presStyleCnt="0"/>
      <dgm:spPr/>
    </dgm:pt>
    <dgm:pt modelId="{509BFF80-4F1D-448E-95BD-3771C718AC3B}" type="pres">
      <dgm:prSet presAssocID="{F197A00A-B060-4797-9B3E-BFE1AF2EE259}" presName="Name13" presStyleLbl="parChTrans1D2" presStyleIdx="0" presStyleCnt="1"/>
      <dgm:spPr/>
    </dgm:pt>
    <dgm:pt modelId="{C361C3B8-D02C-4B6D-880C-A3048D642A28}" type="pres">
      <dgm:prSet presAssocID="{45740AC3-2034-4B60-9E4B-A79D3ECE9B9C}" presName="childText" presStyleLbl="bgAcc1" presStyleIdx="0" presStyleCnt="1" custScaleX="115178" custScaleY="74154">
        <dgm:presLayoutVars>
          <dgm:bulletEnabled val="1"/>
        </dgm:presLayoutVars>
      </dgm:prSet>
      <dgm:spPr/>
    </dgm:pt>
  </dgm:ptLst>
  <dgm:cxnLst>
    <dgm:cxn modelId="{128DCC0F-EB58-4FD8-BADE-CF9B7779ACA4}" srcId="{AA76B80D-3E8A-4C54-8077-C9216052718B}" destId="{70957815-C8BD-436C-88D6-53537D788754}" srcOrd="0" destOrd="0" parTransId="{7D1CCB77-E274-4DE3-A262-3813AE15B0AB}" sibTransId="{54062DB2-BB2E-4C50-8508-021EA3755209}"/>
    <dgm:cxn modelId="{36E5AF13-BF19-4334-A76A-4AEAAD814058}" srcId="{70957815-C8BD-436C-88D6-53537D788754}" destId="{45740AC3-2034-4B60-9E4B-A79D3ECE9B9C}" srcOrd="0" destOrd="0" parTransId="{F197A00A-B060-4797-9B3E-BFE1AF2EE259}" sibTransId="{D4ED8A34-3562-49FC-A8E0-96FC99A71C0D}"/>
    <dgm:cxn modelId="{544FDD2D-156C-4469-8CBC-20021E26876D}" type="presOf" srcId="{45740AC3-2034-4B60-9E4B-A79D3ECE9B9C}" destId="{C361C3B8-D02C-4B6D-880C-A3048D642A28}" srcOrd="0" destOrd="0" presId="urn:microsoft.com/office/officeart/2005/8/layout/hierarchy3"/>
    <dgm:cxn modelId="{8236005D-F1D1-4553-A696-7EA171FE4A58}" type="presOf" srcId="{AA76B80D-3E8A-4C54-8077-C9216052718B}" destId="{1AC1A73E-E261-4359-854D-ED562766A460}" srcOrd="0" destOrd="0" presId="urn:microsoft.com/office/officeart/2005/8/layout/hierarchy3"/>
    <dgm:cxn modelId="{3FD6F162-F510-49B3-97CA-7AB2ED384336}" type="presOf" srcId="{70957815-C8BD-436C-88D6-53537D788754}" destId="{DFA42963-0829-43CA-9D36-6146E538B306}" srcOrd="0" destOrd="0" presId="urn:microsoft.com/office/officeart/2005/8/layout/hierarchy3"/>
    <dgm:cxn modelId="{06F9607E-490F-4F7E-8D6B-25A2260635DF}" type="presOf" srcId="{70957815-C8BD-436C-88D6-53537D788754}" destId="{BA864AB8-62D8-4C4C-AB82-68FC77F288ED}" srcOrd="1" destOrd="0" presId="urn:microsoft.com/office/officeart/2005/8/layout/hierarchy3"/>
    <dgm:cxn modelId="{60EF4FF5-7BCB-43F3-9364-259C722D2D3F}" type="presOf" srcId="{F197A00A-B060-4797-9B3E-BFE1AF2EE259}" destId="{509BFF80-4F1D-448E-95BD-3771C718AC3B}" srcOrd="0" destOrd="0" presId="urn:microsoft.com/office/officeart/2005/8/layout/hierarchy3"/>
    <dgm:cxn modelId="{9B2202C2-75DC-4646-AA05-79A8C5DDF153}" type="presParOf" srcId="{1AC1A73E-E261-4359-854D-ED562766A460}" destId="{2E970493-CF26-413A-ACD5-67E25B91B9F1}" srcOrd="0" destOrd="0" presId="urn:microsoft.com/office/officeart/2005/8/layout/hierarchy3"/>
    <dgm:cxn modelId="{7CFAEEBF-3399-4EE4-9FB0-BBDADA92BD62}" type="presParOf" srcId="{2E970493-CF26-413A-ACD5-67E25B91B9F1}" destId="{468649E0-6EAF-45F2-B2D6-965BCF4F4A37}" srcOrd="0" destOrd="0" presId="urn:microsoft.com/office/officeart/2005/8/layout/hierarchy3"/>
    <dgm:cxn modelId="{CA06A654-DA81-4953-83D1-A8276A7975FC}" type="presParOf" srcId="{468649E0-6EAF-45F2-B2D6-965BCF4F4A37}" destId="{DFA42963-0829-43CA-9D36-6146E538B306}" srcOrd="0" destOrd="0" presId="urn:microsoft.com/office/officeart/2005/8/layout/hierarchy3"/>
    <dgm:cxn modelId="{AB6AC6E4-2623-47B2-8F94-591F89873DEF}" type="presParOf" srcId="{468649E0-6EAF-45F2-B2D6-965BCF4F4A37}" destId="{BA864AB8-62D8-4C4C-AB82-68FC77F288ED}" srcOrd="1" destOrd="0" presId="urn:microsoft.com/office/officeart/2005/8/layout/hierarchy3"/>
    <dgm:cxn modelId="{2704F6AE-7763-48B3-A7DC-DBCDF50CFAE0}" type="presParOf" srcId="{2E970493-CF26-413A-ACD5-67E25B91B9F1}" destId="{65C51E1F-B340-4E75-84D3-BC977005CC62}" srcOrd="1" destOrd="0" presId="urn:microsoft.com/office/officeart/2005/8/layout/hierarchy3"/>
    <dgm:cxn modelId="{185AC915-E32A-4099-BD28-0052C291EB27}" type="presParOf" srcId="{65C51E1F-B340-4E75-84D3-BC977005CC62}" destId="{509BFF80-4F1D-448E-95BD-3771C718AC3B}" srcOrd="0" destOrd="0" presId="urn:microsoft.com/office/officeart/2005/8/layout/hierarchy3"/>
    <dgm:cxn modelId="{FFFFE15E-E08B-46A6-A5B1-637319107BD7}" type="presParOf" srcId="{65C51E1F-B340-4E75-84D3-BC977005CC62}" destId="{C361C3B8-D02C-4B6D-880C-A3048D642A2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DBC3DD-7280-4E3E-BEEF-D60E78433EE0}">
      <dgm:prSet/>
      <dgm:spPr/>
      <dgm:t>
        <a:bodyPr/>
        <a:lstStyle/>
        <a:p>
          <a:r>
            <a:rPr lang="en-US" b="1"/>
            <a:t>Knowledge Check #1</a:t>
          </a:r>
          <a:endParaRPr lang="en-US"/>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0DBC3DD-7280-4E3E-BEEF-D60E78433EE0}">
      <dgm:prSet/>
      <dgm:spPr/>
      <dgm:t>
        <a:bodyPr/>
        <a:lstStyle/>
        <a:p>
          <a:r>
            <a:rPr lang="en-US" b="1"/>
            <a:t>Knowledge Check #1</a:t>
          </a:r>
          <a:endParaRPr lang="en-US"/>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2672D0-5AAD-44C3-BABE-5B4006388DE6}"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A6E7A446-05D6-4192-B47A-65F404451F88}">
      <dgm:prSet custT="1"/>
      <dgm:spPr/>
      <dgm:t>
        <a:bodyPr/>
        <a:lstStyle/>
        <a:p>
          <a:pPr algn="ctr">
            <a:spcBef>
              <a:spcPts val="0"/>
            </a:spcBef>
            <a:spcAft>
              <a:spcPts val="0"/>
            </a:spcAft>
          </a:pPr>
          <a:r>
            <a:rPr lang="en-US" sz="2000" b="1" u="sng" baseline="0" dirty="0">
              <a:latin typeface="+mj-lt"/>
            </a:rPr>
            <a:t>Plan</a:t>
          </a:r>
          <a:endParaRPr lang="en-US" sz="1600" b="1" u="sng" baseline="0" dirty="0">
            <a:latin typeface="+mj-lt"/>
          </a:endParaRPr>
        </a:p>
        <a:p>
          <a:pPr algn="ctr">
            <a:spcBef>
              <a:spcPts val="0"/>
            </a:spcBef>
            <a:spcAft>
              <a:spcPts val="0"/>
            </a:spcAft>
          </a:pPr>
          <a:r>
            <a:rPr lang="en-US" sz="1600" baseline="0" dirty="0">
              <a:latin typeface="+mj-lt"/>
            </a:rPr>
            <a:t>Protocol must identify and consider all clinical trial </a:t>
          </a:r>
          <a:r>
            <a:rPr lang="en-US" sz="1600" b="1" u="sng" baseline="0" dirty="0">
              <a:latin typeface="+mj-lt"/>
            </a:rPr>
            <a:t>risks</a:t>
          </a:r>
          <a:endParaRPr lang="en-US" sz="1600" dirty="0">
            <a:latin typeface="+mj-lt"/>
          </a:endParaRPr>
        </a:p>
      </dgm:t>
    </dgm:pt>
    <dgm:pt modelId="{41C5FE82-CC91-4707-9E05-0D6BFE5B86B8}" type="parTrans" cxnId="{1BBEE29C-F444-4D12-A53A-9DA342A015D2}">
      <dgm:prSet/>
      <dgm:spPr/>
      <dgm:t>
        <a:bodyPr/>
        <a:lstStyle/>
        <a:p>
          <a:pPr algn="ctr">
            <a:spcBef>
              <a:spcPts val="0"/>
            </a:spcBef>
            <a:spcAft>
              <a:spcPts val="0"/>
            </a:spcAft>
          </a:pPr>
          <a:endParaRPr lang="en-US" sz="1600">
            <a:latin typeface="+mj-lt"/>
          </a:endParaRPr>
        </a:p>
      </dgm:t>
    </dgm:pt>
    <dgm:pt modelId="{8F236DB4-0F97-4964-B13A-800B7A57DC45}" type="sibTrans" cxnId="{1BBEE29C-F444-4D12-A53A-9DA342A015D2}">
      <dgm:prSet/>
      <dgm:spPr/>
      <dgm:t>
        <a:bodyPr/>
        <a:lstStyle/>
        <a:p>
          <a:pPr algn="ctr">
            <a:spcBef>
              <a:spcPts val="0"/>
            </a:spcBef>
            <a:spcAft>
              <a:spcPts val="0"/>
            </a:spcAft>
          </a:pPr>
          <a:endParaRPr lang="en-US" sz="1600">
            <a:latin typeface="+mj-lt"/>
          </a:endParaRPr>
        </a:p>
      </dgm:t>
    </dgm:pt>
    <dgm:pt modelId="{4F904EBD-07A4-4544-8FCF-04A6935921E8}">
      <dgm:prSet custT="1"/>
      <dgm:spPr/>
      <dgm:t>
        <a:bodyPr/>
        <a:lstStyle/>
        <a:p>
          <a:pPr algn="ctr">
            <a:spcBef>
              <a:spcPts val="0"/>
            </a:spcBef>
            <a:spcAft>
              <a:spcPts val="0"/>
            </a:spcAft>
          </a:pPr>
          <a:r>
            <a:rPr lang="en-US" sz="2000" b="1" u="sng" baseline="0" dirty="0">
              <a:latin typeface="+mj-lt"/>
            </a:rPr>
            <a:t>Monitor</a:t>
          </a:r>
          <a:endParaRPr lang="en-US" sz="1600" b="1" u="sng" baseline="0" dirty="0">
            <a:latin typeface="+mj-lt"/>
          </a:endParaRPr>
        </a:p>
        <a:p>
          <a:pPr algn="ctr">
            <a:spcBef>
              <a:spcPts val="0"/>
            </a:spcBef>
            <a:spcAft>
              <a:spcPts val="0"/>
            </a:spcAft>
          </a:pPr>
          <a:r>
            <a:rPr lang="en-US" sz="1600" baseline="0" dirty="0">
              <a:latin typeface="+mj-lt"/>
            </a:rPr>
            <a:t>Sponsor must continuously observe, evaluate and react to </a:t>
          </a:r>
          <a:r>
            <a:rPr lang="en-US" sz="1600" b="1" u="sng" baseline="0" dirty="0">
              <a:latin typeface="+mj-lt"/>
            </a:rPr>
            <a:t>risks</a:t>
          </a:r>
          <a:r>
            <a:rPr lang="en-US" sz="1600" baseline="0" dirty="0">
              <a:latin typeface="+mj-lt"/>
            </a:rPr>
            <a:t> throughout the trial</a:t>
          </a:r>
          <a:endParaRPr lang="en-US" sz="1600" dirty="0">
            <a:latin typeface="+mj-lt"/>
          </a:endParaRPr>
        </a:p>
      </dgm:t>
    </dgm:pt>
    <dgm:pt modelId="{6C57D436-63C8-4A16-BD80-33F7D3EE65BB}" type="parTrans" cxnId="{0C22DBF1-E383-4B13-8782-046BDC91A996}">
      <dgm:prSet/>
      <dgm:spPr/>
      <dgm:t>
        <a:bodyPr/>
        <a:lstStyle/>
        <a:p>
          <a:pPr algn="ctr">
            <a:spcBef>
              <a:spcPts val="0"/>
            </a:spcBef>
            <a:spcAft>
              <a:spcPts val="0"/>
            </a:spcAft>
          </a:pPr>
          <a:endParaRPr lang="en-US" sz="1600">
            <a:latin typeface="+mj-lt"/>
          </a:endParaRPr>
        </a:p>
      </dgm:t>
    </dgm:pt>
    <dgm:pt modelId="{D62F4A2E-B9A6-47A0-AA49-E092D4E2EC3C}" type="sibTrans" cxnId="{0C22DBF1-E383-4B13-8782-046BDC91A996}">
      <dgm:prSet/>
      <dgm:spPr/>
      <dgm:t>
        <a:bodyPr/>
        <a:lstStyle/>
        <a:p>
          <a:pPr algn="ctr">
            <a:spcBef>
              <a:spcPts val="0"/>
            </a:spcBef>
            <a:spcAft>
              <a:spcPts val="0"/>
            </a:spcAft>
          </a:pPr>
          <a:endParaRPr lang="en-US" sz="1600">
            <a:latin typeface="+mj-lt"/>
          </a:endParaRPr>
        </a:p>
      </dgm:t>
    </dgm:pt>
    <dgm:pt modelId="{B700F5C5-14BE-4B2D-99A3-4514E55A2056}">
      <dgm:prSet custT="1"/>
      <dgm:spPr/>
      <dgm:t>
        <a:bodyPr/>
        <a:lstStyle/>
        <a:p>
          <a:pPr algn="ctr">
            <a:spcBef>
              <a:spcPts val="0"/>
            </a:spcBef>
            <a:spcAft>
              <a:spcPts val="0"/>
            </a:spcAft>
          </a:pPr>
          <a:r>
            <a:rPr lang="en-US" sz="2000" b="1" u="sng" baseline="0" dirty="0">
              <a:latin typeface="+mj-lt"/>
            </a:rPr>
            <a:t>Report</a:t>
          </a:r>
          <a:endParaRPr lang="en-US" sz="1600" b="1" u="sng" baseline="0" dirty="0">
            <a:latin typeface="+mj-lt"/>
          </a:endParaRPr>
        </a:p>
        <a:p>
          <a:pPr algn="ctr">
            <a:spcBef>
              <a:spcPts val="0"/>
            </a:spcBef>
            <a:spcAft>
              <a:spcPts val="0"/>
            </a:spcAft>
          </a:pPr>
          <a:r>
            <a:rPr lang="en-US" sz="1600" baseline="0" dirty="0">
              <a:latin typeface="+mj-lt"/>
            </a:rPr>
            <a:t>Analyze/report findings, including </a:t>
          </a:r>
          <a:r>
            <a:rPr lang="en-US" sz="1600" b="1" u="sng" baseline="0" dirty="0">
              <a:latin typeface="+mj-lt"/>
            </a:rPr>
            <a:t>risk</a:t>
          </a:r>
          <a:r>
            <a:rPr lang="en-US" sz="1600" baseline="0" dirty="0">
              <a:latin typeface="+mj-lt"/>
            </a:rPr>
            <a:t> mitigations</a:t>
          </a:r>
          <a:endParaRPr lang="en-US" sz="1600" dirty="0">
            <a:latin typeface="+mj-lt"/>
          </a:endParaRPr>
        </a:p>
      </dgm:t>
    </dgm:pt>
    <dgm:pt modelId="{48F1219A-DBD4-467F-A554-B6BFA71C04B8}" type="parTrans" cxnId="{40D31ACD-AB42-4D86-AF41-0FC45BE6BC69}">
      <dgm:prSet/>
      <dgm:spPr/>
      <dgm:t>
        <a:bodyPr/>
        <a:lstStyle/>
        <a:p>
          <a:pPr algn="ctr">
            <a:spcBef>
              <a:spcPts val="0"/>
            </a:spcBef>
            <a:spcAft>
              <a:spcPts val="0"/>
            </a:spcAft>
          </a:pPr>
          <a:endParaRPr lang="en-US" sz="1600">
            <a:latin typeface="+mj-lt"/>
          </a:endParaRPr>
        </a:p>
      </dgm:t>
    </dgm:pt>
    <dgm:pt modelId="{13410983-3FC1-421F-BB50-E24F5906D077}" type="sibTrans" cxnId="{40D31ACD-AB42-4D86-AF41-0FC45BE6BC69}">
      <dgm:prSet/>
      <dgm:spPr/>
      <dgm:t>
        <a:bodyPr/>
        <a:lstStyle/>
        <a:p>
          <a:pPr algn="ctr">
            <a:spcBef>
              <a:spcPts val="0"/>
            </a:spcBef>
            <a:spcAft>
              <a:spcPts val="0"/>
            </a:spcAft>
          </a:pPr>
          <a:endParaRPr lang="en-US" sz="1600">
            <a:latin typeface="+mj-lt"/>
          </a:endParaRPr>
        </a:p>
      </dgm:t>
    </dgm:pt>
    <dgm:pt modelId="{1270078F-1C8A-4770-B608-DC2DFAA87C59}" type="pres">
      <dgm:prSet presAssocID="{752672D0-5AAD-44C3-BABE-5B4006388DE6}" presName="compositeShape" presStyleCnt="0">
        <dgm:presLayoutVars>
          <dgm:chMax val="7"/>
          <dgm:dir/>
          <dgm:resizeHandles val="exact"/>
        </dgm:presLayoutVars>
      </dgm:prSet>
      <dgm:spPr/>
    </dgm:pt>
    <dgm:pt modelId="{919F6176-6660-43FD-9B9B-82CA19F556CE}" type="pres">
      <dgm:prSet presAssocID="{752672D0-5AAD-44C3-BABE-5B4006388DE6}" presName="wedge1" presStyleLbl="node1" presStyleIdx="0" presStyleCnt="3"/>
      <dgm:spPr/>
    </dgm:pt>
    <dgm:pt modelId="{2F7F53C8-3B5C-45B1-A17B-A88E3AAB80D3}" type="pres">
      <dgm:prSet presAssocID="{752672D0-5AAD-44C3-BABE-5B4006388DE6}" presName="dummy1a" presStyleCnt="0"/>
      <dgm:spPr/>
    </dgm:pt>
    <dgm:pt modelId="{00DBC16F-5B7C-4FB5-8D84-8D0E8A0662C8}" type="pres">
      <dgm:prSet presAssocID="{752672D0-5AAD-44C3-BABE-5B4006388DE6}" presName="dummy1b" presStyleCnt="0"/>
      <dgm:spPr/>
    </dgm:pt>
    <dgm:pt modelId="{0F526FA0-8FBF-4A76-B8AC-FFE62C5AF576}" type="pres">
      <dgm:prSet presAssocID="{752672D0-5AAD-44C3-BABE-5B4006388DE6}" presName="wedge1Tx" presStyleLbl="node1" presStyleIdx="0" presStyleCnt="3">
        <dgm:presLayoutVars>
          <dgm:chMax val="0"/>
          <dgm:chPref val="0"/>
          <dgm:bulletEnabled val="1"/>
        </dgm:presLayoutVars>
      </dgm:prSet>
      <dgm:spPr/>
    </dgm:pt>
    <dgm:pt modelId="{9ED288EF-043F-439C-B900-FCE8B4628D4C}" type="pres">
      <dgm:prSet presAssocID="{752672D0-5AAD-44C3-BABE-5B4006388DE6}" presName="wedge2" presStyleLbl="node1" presStyleIdx="1" presStyleCnt="3"/>
      <dgm:spPr/>
    </dgm:pt>
    <dgm:pt modelId="{2C6307A0-8728-4D82-9A2E-2305D0D2A588}" type="pres">
      <dgm:prSet presAssocID="{752672D0-5AAD-44C3-BABE-5B4006388DE6}" presName="dummy2a" presStyleCnt="0"/>
      <dgm:spPr/>
    </dgm:pt>
    <dgm:pt modelId="{CC0D3615-5A8B-40B4-9024-D5F9BF989B45}" type="pres">
      <dgm:prSet presAssocID="{752672D0-5AAD-44C3-BABE-5B4006388DE6}" presName="dummy2b" presStyleCnt="0"/>
      <dgm:spPr/>
    </dgm:pt>
    <dgm:pt modelId="{551C81B5-B6FA-43BC-BE6C-48C0D8EE31E4}" type="pres">
      <dgm:prSet presAssocID="{752672D0-5AAD-44C3-BABE-5B4006388DE6}" presName="wedge2Tx" presStyleLbl="node1" presStyleIdx="1" presStyleCnt="3">
        <dgm:presLayoutVars>
          <dgm:chMax val="0"/>
          <dgm:chPref val="0"/>
          <dgm:bulletEnabled val="1"/>
        </dgm:presLayoutVars>
      </dgm:prSet>
      <dgm:spPr/>
    </dgm:pt>
    <dgm:pt modelId="{E8FC2DAB-A8D6-416A-BA96-B61A1FCF6BFF}" type="pres">
      <dgm:prSet presAssocID="{752672D0-5AAD-44C3-BABE-5B4006388DE6}" presName="wedge3" presStyleLbl="node1" presStyleIdx="2" presStyleCnt="3"/>
      <dgm:spPr/>
    </dgm:pt>
    <dgm:pt modelId="{E069964B-E648-43A5-A4E0-68D69770A498}" type="pres">
      <dgm:prSet presAssocID="{752672D0-5AAD-44C3-BABE-5B4006388DE6}" presName="dummy3a" presStyleCnt="0"/>
      <dgm:spPr/>
    </dgm:pt>
    <dgm:pt modelId="{531385F2-B0BC-4676-AE10-E3F0D2E4C62A}" type="pres">
      <dgm:prSet presAssocID="{752672D0-5AAD-44C3-BABE-5B4006388DE6}" presName="dummy3b" presStyleCnt="0"/>
      <dgm:spPr/>
    </dgm:pt>
    <dgm:pt modelId="{202EA645-1CD3-4B88-8761-F978ECC2B3ED}" type="pres">
      <dgm:prSet presAssocID="{752672D0-5AAD-44C3-BABE-5B4006388DE6}" presName="wedge3Tx" presStyleLbl="node1" presStyleIdx="2" presStyleCnt="3">
        <dgm:presLayoutVars>
          <dgm:chMax val="0"/>
          <dgm:chPref val="0"/>
          <dgm:bulletEnabled val="1"/>
        </dgm:presLayoutVars>
      </dgm:prSet>
      <dgm:spPr/>
    </dgm:pt>
    <dgm:pt modelId="{2956842B-EDE5-4EEA-BEB6-3D7312655E28}" type="pres">
      <dgm:prSet presAssocID="{8F236DB4-0F97-4964-B13A-800B7A57DC45}" presName="arrowWedge1" presStyleLbl="fgSibTrans2D1" presStyleIdx="0" presStyleCnt="3"/>
      <dgm:spPr/>
    </dgm:pt>
    <dgm:pt modelId="{4A64A365-97D8-419C-A480-C50C32866D0D}" type="pres">
      <dgm:prSet presAssocID="{D62F4A2E-B9A6-47A0-AA49-E092D4E2EC3C}" presName="arrowWedge2" presStyleLbl="fgSibTrans2D1" presStyleIdx="1" presStyleCnt="3"/>
      <dgm:spPr/>
    </dgm:pt>
    <dgm:pt modelId="{1301FBD8-C167-41AC-98F1-700AB62E9166}" type="pres">
      <dgm:prSet presAssocID="{13410983-3FC1-421F-BB50-E24F5906D077}" presName="arrowWedge3" presStyleLbl="fgSibTrans2D1" presStyleIdx="2" presStyleCnt="3"/>
      <dgm:spPr/>
    </dgm:pt>
  </dgm:ptLst>
  <dgm:cxnLst>
    <dgm:cxn modelId="{E6A06A36-288B-4E3E-9853-4937CE345FCE}" type="presOf" srcId="{B700F5C5-14BE-4B2D-99A3-4514E55A2056}" destId="{202EA645-1CD3-4B88-8761-F978ECC2B3ED}" srcOrd="1" destOrd="0" presId="urn:microsoft.com/office/officeart/2005/8/layout/cycle8"/>
    <dgm:cxn modelId="{AC341062-E4BB-4C70-89BA-1FD374D75114}" type="presOf" srcId="{4F904EBD-07A4-4544-8FCF-04A6935921E8}" destId="{9ED288EF-043F-439C-B900-FCE8B4628D4C}" srcOrd="0" destOrd="0" presId="urn:microsoft.com/office/officeart/2005/8/layout/cycle8"/>
    <dgm:cxn modelId="{B32C2472-AFBA-48D4-B49F-460A645515D8}" type="presOf" srcId="{A6E7A446-05D6-4192-B47A-65F404451F88}" destId="{0F526FA0-8FBF-4A76-B8AC-FFE62C5AF576}" srcOrd="1" destOrd="0" presId="urn:microsoft.com/office/officeart/2005/8/layout/cycle8"/>
    <dgm:cxn modelId="{8E824482-93A2-4532-8152-84C92263955E}" type="presOf" srcId="{4F904EBD-07A4-4544-8FCF-04A6935921E8}" destId="{551C81B5-B6FA-43BC-BE6C-48C0D8EE31E4}" srcOrd="1" destOrd="0" presId="urn:microsoft.com/office/officeart/2005/8/layout/cycle8"/>
    <dgm:cxn modelId="{1BBEE29C-F444-4D12-A53A-9DA342A015D2}" srcId="{752672D0-5AAD-44C3-BABE-5B4006388DE6}" destId="{A6E7A446-05D6-4192-B47A-65F404451F88}" srcOrd="0" destOrd="0" parTransId="{41C5FE82-CC91-4707-9E05-0D6BFE5B86B8}" sibTransId="{8F236DB4-0F97-4964-B13A-800B7A57DC45}"/>
    <dgm:cxn modelId="{9F254EBE-C30B-4B3C-9F3B-5D22A898292B}" type="presOf" srcId="{A6E7A446-05D6-4192-B47A-65F404451F88}" destId="{919F6176-6660-43FD-9B9B-82CA19F556CE}" srcOrd="0" destOrd="0" presId="urn:microsoft.com/office/officeart/2005/8/layout/cycle8"/>
    <dgm:cxn modelId="{40D31ACD-AB42-4D86-AF41-0FC45BE6BC69}" srcId="{752672D0-5AAD-44C3-BABE-5B4006388DE6}" destId="{B700F5C5-14BE-4B2D-99A3-4514E55A2056}" srcOrd="2" destOrd="0" parTransId="{48F1219A-DBD4-467F-A554-B6BFA71C04B8}" sibTransId="{13410983-3FC1-421F-BB50-E24F5906D077}"/>
    <dgm:cxn modelId="{200B79DC-8C25-4CD3-8A97-1988230B5F13}" type="presOf" srcId="{B700F5C5-14BE-4B2D-99A3-4514E55A2056}" destId="{E8FC2DAB-A8D6-416A-BA96-B61A1FCF6BFF}" srcOrd="0" destOrd="0" presId="urn:microsoft.com/office/officeart/2005/8/layout/cycle8"/>
    <dgm:cxn modelId="{0C22DBF1-E383-4B13-8782-046BDC91A996}" srcId="{752672D0-5AAD-44C3-BABE-5B4006388DE6}" destId="{4F904EBD-07A4-4544-8FCF-04A6935921E8}" srcOrd="1" destOrd="0" parTransId="{6C57D436-63C8-4A16-BD80-33F7D3EE65BB}" sibTransId="{D62F4A2E-B9A6-47A0-AA49-E092D4E2EC3C}"/>
    <dgm:cxn modelId="{DE4FA7FA-28D2-4024-877D-2E2FCE582C55}" type="presOf" srcId="{752672D0-5AAD-44C3-BABE-5B4006388DE6}" destId="{1270078F-1C8A-4770-B608-DC2DFAA87C59}" srcOrd="0" destOrd="0" presId="urn:microsoft.com/office/officeart/2005/8/layout/cycle8"/>
    <dgm:cxn modelId="{BF107239-A66B-45A2-A00F-6324E86BFF53}" type="presParOf" srcId="{1270078F-1C8A-4770-B608-DC2DFAA87C59}" destId="{919F6176-6660-43FD-9B9B-82CA19F556CE}" srcOrd="0" destOrd="0" presId="urn:microsoft.com/office/officeart/2005/8/layout/cycle8"/>
    <dgm:cxn modelId="{1C69FA8C-25C3-4C1F-8066-E266D1D6C3D4}" type="presParOf" srcId="{1270078F-1C8A-4770-B608-DC2DFAA87C59}" destId="{2F7F53C8-3B5C-45B1-A17B-A88E3AAB80D3}" srcOrd="1" destOrd="0" presId="urn:microsoft.com/office/officeart/2005/8/layout/cycle8"/>
    <dgm:cxn modelId="{0BBBE528-EF9E-4ADA-9418-4A3E697234EE}" type="presParOf" srcId="{1270078F-1C8A-4770-B608-DC2DFAA87C59}" destId="{00DBC16F-5B7C-4FB5-8D84-8D0E8A0662C8}" srcOrd="2" destOrd="0" presId="urn:microsoft.com/office/officeart/2005/8/layout/cycle8"/>
    <dgm:cxn modelId="{46735C70-55C8-445C-95F5-BCBEC3DD3063}" type="presParOf" srcId="{1270078F-1C8A-4770-B608-DC2DFAA87C59}" destId="{0F526FA0-8FBF-4A76-B8AC-FFE62C5AF576}" srcOrd="3" destOrd="0" presId="urn:microsoft.com/office/officeart/2005/8/layout/cycle8"/>
    <dgm:cxn modelId="{02310F7C-A797-4C28-948C-5C3058DF81F1}" type="presParOf" srcId="{1270078F-1C8A-4770-B608-DC2DFAA87C59}" destId="{9ED288EF-043F-439C-B900-FCE8B4628D4C}" srcOrd="4" destOrd="0" presId="urn:microsoft.com/office/officeart/2005/8/layout/cycle8"/>
    <dgm:cxn modelId="{069C22E5-DD39-448C-BFCD-6FB0331501AA}" type="presParOf" srcId="{1270078F-1C8A-4770-B608-DC2DFAA87C59}" destId="{2C6307A0-8728-4D82-9A2E-2305D0D2A588}" srcOrd="5" destOrd="0" presId="urn:microsoft.com/office/officeart/2005/8/layout/cycle8"/>
    <dgm:cxn modelId="{FE895C04-808E-45F4-90C1-2C0BF0FF63F6}" type="presParOf" srcId="{1270078F-1C8A-4770-B608-DC2DFAA87C59}" destId="{CC0D3615-5A8B-40B4-9024-D5F9BF989B45}" srcOrd="6" destOrd="0" presId="urn:microsoft.com/office/officeart/2005/8/layout/cycle8"/>
    <dgm:cxn modelId="{4ED173BB-05CD-4FE6-8C8D-31ACFB97592F}" type="presParOf" srcId="{1270078F-1C8A-4770-B608-DC2DFAA87C59}" destId="{551C81B5-B6FA-43BC-BE6C-48C0D8EE31E4}" srcOrd="7" destOrd="0" presId="urn:microsoft.com/office/officeart/2005/8/layout/cycle8"/>
    <dgm:cxn modelId="{09590C1C-02AA-4AFD-BCFA-D110651F2D7B}" type="presParOf" srcId="{1270078F-1C8A-4770-B608-DC2DFAA87C59}" destId="{E8FC2DAB-A8D6-416A-BA96-B61A1FCF6BFF}" srcOrd="8" destOrd="0" presId="urn:microsoft.com/office/officeart/2005/8/layout/cycle8"/>
    <dgm:cxn modelId="{4D07E3A4-433A-4AA8-9AD4-2A6368EC9156}" type="presParOf" srcId="{1270078F-1C8A-4770-B608-DC2DFAA87C59}" destId="{E069964B-E648-43A5-A4E0-68D69770A498}" srcOrd="9" destOrd="0" presId="urn:microsoft.com/office/officeart/2005/8/layout/cycle8"/>
    <dgm:cxn modelId="{7061422D-63C1-4387-B443-27751774617B}" type="presParOf" srcId="{1270078F-1C8A-4770-B608-DC2DFAA87C59}" destId="{531385F2-B0BC-4676-AE10-E3F0D2E4C62A}" srcOrd="10" destOrd="0" presId="urn:microsoft.com/office/officeart/2005/8/layout/cycle8"/>
    <dgm:cxn modelId="{4C1100D8-D07C-4F7F-9720-9A1C30A0DC66}" type="presParOf" srcId="{1270078F-1C8A-4770-B608-DC2DFAA87C59}" destId="{202EA645-1CD3-4B88-8761-F978ECC2B3ED}" srcOrd="11" destOrd="0" presId="urn:microsoft.com/office/officeart/2005/8/layout/cycle8"/>
    <dgm:cxn modelId="{DD64C081-E9EE-4E1F-833E-C23C18485ED7}" type="presParOf" srcId="{1270078F-1C8A-4770-B608-DC2DFAA87C59}" destId="{2956842B-EDE5-4EEA-BEB6-3D7312655E28}" srcOrd="12" destOrd="0" presId="urn:microsoft.com/office/officeart/2005/8/layout/cycle8"/>
    <dgm:cxn modelId="{76C814F0-DA02-42A1-9F5E-B6149C11983F}" type="presParOf" srcId="{1270078F-1C8A-4770-B608-DC2DFAA87C59}" destId="{4A64A365-97D8-419C-A480-C50C32866D0D}" srcOrd="13" destOrd="0" presId="urn:microsoft.com/office/officeart/2005/8/layout/cycle8"/>
    <dgm:cxn modelId="{076EFCCD-3898-4E80-B062-E8F1DB37496C}" type="presParOf" srcId="{1270078F-1C8A-4770-B608-DC2DFAA87C59}" destId="{1301FBD8-C167-41AC-98F1-700AB62E916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B84AD-BF32-4145-B30B-469A49D12EF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A20B4A3A-120C-4C69-B747-79831D3BB689}">
      <dgm:prSet custT="1"/>
      <dgm:spPr/>
      <dgm:t>
        <a:bodyPr/>
        <a:lstStyle/>
        <a:p>
          <a:r>
            <a:rPr lang="en-US" sz="1400" b="1" dirty="0">
              <a:latin typeface="+mj-lt"/>
            </a:rPr>
            <a:t>Risk Assessment (analysis and evaluation)</a:t>
          </a:r>
        </a:p>
      </dgm:t>
    </dgm:pt>
    <dgm:pt modelId="{DC6EA31C-2800-4837-91AF-DB1039CD91B8}" type="parTrans" cxnId="{6AA4234C-E0FB-4C50-9592-54E3AFE091A0}">
      <dgm:prSet/>
      <dgm:spPr/>
      <dgm:t>
        <a:bodyPr/>
        <a:lstStyle/>
        <a:p>
          <a:endParaRPr lang="en-US" sz="1400" b="1">
            <a:latin typeface="+mj-lt"/>
          </a:endParaRPr>
        </a:p>
      </dgm:t>
    </dgm:pt>
    <dgm:pt modelId="{D62A6DE7-8B20-4518-8B90-4853B1CEE21B}" type="sibTrans" cxnId="{6AA4234C-E0FB-4C50-9592-54E3AFE091A0}">
      <dgm:prSet custT="1"/>
      <dgm:spPr/>
      <dgm:t>
        <a:bodyPr/>
        <a:lstStyle/>
        <a:p>
          <a:endParaRPr lang="en-US" sz="1400" b="1">
            <a:latin typeface="+mj-lt"/>
          </a:endParaRPr>
        </a:p>
      </dgm:t>
    </dgm:pt>
    <dgm:pt modelId="{3FEFE8F2-EE6F-4F3C-AB73-67B1CBE63966}">
      <dgm:prSet custT="1"/>
      <dgm:spPr/>
      <dgm:t>
        <a:bodyPr/>
        <a:lstStyle/>
        <a:p>
          <a:r>
            <a:rPr lang="en-US" sz="1400" b="1" dirty="0">
              <a:latin typeface="+mj-lt"/>
            </a:rPr>
            <a:t>Risk Control</a:t>
          </a:r>
        </a:p>
      </dgm:t>
    </dgm:pt>
    <dgm:pt modelId="{BE86737C-C2D4-4A2F-9283-CD16C11EB5F7}" type="parTrans" cxnId="{4B2FF13B-EB3C-4483-86B7-6D01BAAD4137}">
      <dgm:prSet/>
      <dgm:spPr/>
      <dgm:t>
        <a:bodyPr/>
        <a:lstStyle/>
        <a:p>
          <a:endParaRPr lang="en-US" sz="1400" b="1">
            <a:latin typeface="+mj-lt"/>
          </a:endParaRPr>
        </a:p>
      </dgm:t>
    </dgm:pt>
    <dgm:pt modelId="{AF130486-4460-454C-B72C-FF304F961F26}" type="sibTrans" cxnId="{4B2FF13B-EB3C-4483-86B7-6D01BAAD4137}">
      <dgm:prSet custT="1"/>
      <dgm:spPr/>
      <dgm:t>
        <a:bodyPr/>
        <a:lstStyle/>
        <a:p>
          <a:endParaRPr lang="en-US" sz="1400" b="1">
            <a:latin typeface="+mj-lt"/>
          </a:endParaRPr>
        </a:p>
      </dgm:t>
    </dgm:pt>
    <dgm:pt modelId="{611BB6C3-A0C3-4E4C-BD3E-E4727E4FC5B4}">
      <dgm:prSet custT="1"/>
      <dgm:spPr/>
      <dgm:t>
        <a:bodyPr/>
        <a:lstStyle/>
        <a:p>
          <a:r>
            <a:rPr lang="en-US" sz="1400" b="1" dirty="0">
              <a:latin typeface="+mj-lt"/>
            </a:rPr>
            <a:t>Evaluation of Overall Residual Risk</a:t>
          </a:r>
        </a:p>
      </dgm:t>
    </dgm:pt>
    <dgm:pt modelId="{3E8F8D0D-249A-49D0-9E15-7C9672E95E22}" type="parTrans" cxnId="{DFF290C6-7B81-429B-B599-DBCA7444096E}">
      <dgm:prSet/>
      <dgm:spPr/>
      <dgm:t>
        <a:bodyPr/>
        <a:lstStyle/>
        <a:p>
          <a:endParaRPr lang="en-US" sz="1400" b="1">
            <a:latin typeface="+mj-lt"/>
          </a:endParaRPr>
        </a:p>
      </dgm:t>
    </dgm:pt>
    <dgm:pt modelId="{8913AD31-5188-4D40-A156-04548C3EA34C}" type="sibTrans" cxnId="{DFF290C6-7B81-429B-B599-DBCA7444096E}">
      <dgm:prSet custT="1"/>
      <dgm:spPr/>
      <dgm:t>
        <a:bodyPr/>
        <a:lstStyle/>
        <a:p>
          <a:endParaRPr lang="en-US" sz="1400" b="1">
            <a:latin typeface="+mj-lt"/>
          </a:endParaRPr>
        </a:p>
      </dgm:t>
    </dgm:pt>
    <dgm:pt modelId="{952D66CB-415F-49E1-8E43-58D4A8B58FD1}">
      <dgm:prSet custT="1"/>
      <dgm:spPr/>
      <dgm:t>
        <a:bodyPr/>
        <a:lstStyle/>
        <a:p>
          <a:r>
            <a:rPr lang="en-US" sz="1400" b="1" dirty="0">
              <a:latin typeface="+mj-lt"/>
            </a:rPr>
            <a:t>Risk Manage-</a:t>
          </a:r>
          <a:r>
            <a:rPr lang="en-US" sz="1400" b="1" dirty="0" err="1">
              <a:latin typeface="+mj-lt"/>
            </a:rPr>
            <a:t>ment</a:t>
          </a:r>
          <a:r>
            <a:rPr lang="en-US" sz="1400" b="1" dirty="0">
              <a:latin typeface="+mj-lt"/>
            </a:rPr>
            <a:t> Review</a:t>
          </a:r>
        </a:p>
      </dgm:t>
    </dgm:pt>
    <dgm:pt modelId="{892D0620-DE52-4E07-97AB-9DA6A4750290}" type="parTrans" cxnId="{8A73F7BC-7225-4876-A1C7-838A38B94482}">
      <dgm:prSet/>
      <dgm:spPr/>
      <dgm:t>
        <a:bodyPr/>
        <a:lstStyle/>
        <a:p>
          <a:endParaRPr lang="en-US" sz="1400" b="1">
            <a:latin typeface="+mj-lt"/>
          </a:endParaRPr>
        </a:p>
      </dgm:t>
    </dgm:pt>
    <dgm:pt modelId="{D2FD3B3D-36CA-4884-A3D0-D2AAB34B035C}" type="sibTrans" cxnId="{8A73F7BC-7225-4876-A1C7-838A38B94482}">
      <dgm:prSet custT="1"/>
      <dgm:spPr/>
      <dgm:t>
        <a:bodyPr/>
        <a:lstStyle/>
        <a:p>
          <a:endParaRPr lang="en-US" sz="1400" b="1">
            <a:latin typeface="+mj-lt"/>
          </a:endParaRPr>
        </a:p>
      </dgm:t>
    </dgm:pt>
    <dgm:pt modelId="{8B27EEE4-23C2-4E9B-9BAF-913655E6DA24}">
      <dgm:prSet custT="1"/>
      <dgm:spPr/>
      <dgm:t>
        <a:bodyPr/>
        <a:lstStyle/>
        <a:p>
          <a:r>
            <a:rPr lang="en-US" sz="1400" b="1">
              <a:latin typeface="+mj-lt"/>
            </a:rPr>
            <a:t>Production and Post-Production Activities</a:t>
          </a:r>
        </a:p>
      </dgm:t>
    </dgm:pt>
    <dgm:pt modelId="{1567B810-CC40-4346-B868-2BF401A1B9A7}" type="parTrans" cxnId="{7578FA67-2CBB-4BF3-90ED-BAA0C15BCDC7}">
      <dgm:prSet/>
      <dgm:spPr/>
      <dgm:t>
        <a:bodyPr/>
        <a:lstStyle/>
        <a:p>
          <a:endParaRPr lang="en-US" sz="1400" b="1">
            <a:latin typeface="+mj-lt"/>
          </a:endParaRPr>
        </a:p>
      </dgm:t>
    </dgm:pt>
    <dgm:pt modelId="{7742C515-802F-48CE-AF43-0C9336D133DB}" type="sibTrans" cxnId="{7578FA67-2CBB-4BF3-90ED-BAA0C15BCDC7}">
      <dgm:prSet custT="1"/>
      <dgm:spPr/>
      <dgm:t>
        <a:bodyPr/>
        <a:lstStyle/>
        <a:p>
          <a:endParaRPr lang="en-US" sz="1400" b="1">
            <a:latin typeface="+mj-lt"/>
          </a:endParaRPr>
        </a:p>
      </dgm:t>
    </dgm:pt>
    <dgm:pt modelId="{839F9C56-CBD1-460B-875A-75944118C6E7}" type="pres">
      <dgm:prSet presAssocID="{C77B84AD-BF32-4145-B30B-469A49D12EF2}" presName="cycle" presStyleCnt="0">
        <dgm:presLayoutVars>
          <dgm:dir/>
          <dgm:resizeHandles val="exact"/>
        </dgm:presLayoutVars>
      </dgm:prSet>
      <dgm:spPr/>
    </dgm:pt>
    <dgm:pt modelId="{9E4FCBE7-E228-40CB-B233-3B8333EDCA43}" type="pres">
      <dgm:prSet presAssocID="{A20B4A3A-120C-4C69-B747-79831D3BB689}" presName="node" presStyleLbl="node1" presStyleIdx="0" presStyleCnt="5">
        <dgm:presLayoutVars>
          <dgm:bulletEnabled val="1"/>
        </dgm:presLayoutVars>
      </dgm:prSet>
      <dgm:spPr/>
    </dgm:pt>
    <dgm:pt modelId="{77F34316-FC4C-44F1-8509-41C1CEFD4EAA}" type="pres">
      <dgm:prSet presAssocID="{D62A6DE7-8B20-4518-8B90-4853B1CEE21B}" presName="sibTrans" presStyleLbl="sibTrans2D1" presStyleIdx="0" presStyleCnt="5"/>
      <dgm:spPr/>
    </dgm:pt>
    <dgm:pt modelId="{3E1D4481-479D-482D-A173-E0A03AC28C57}" type="pres">
      <dgm:prSet presAssocID="{D62A6DE7-8B20-4518-8B90-4853B1CEE21B}" presName="connectorText" presStyleLbl="sibTrans2D1" presStyleIdx="0" presStyleCnt="5"/>
      <dgm:spPr/>
    </dgm:pt>
    <dgm:pt modelId="{51679F77-964D-4865-9305-E987ECE631F6}" type="pres">
      <dgm:prSet presAssocID="{3FEFE8F2-EE6F-4F3C-AB73-67B1CBE63966}" presName="node" presStyleLbl="node1" presStyleIdx="1" presStyleCnt="5">
        <dgm:presLayoutVars>
          <dgm:bulletEnabled val="1"/>
        </dgm:presLayoutVars>
      </dgm:prSet>
      <dgm:spPr/>
    </dgm:pt>
    <dgm:pt modelId="{15695479-13AA-4A22-97EB-F5ABD5D3680F}" type="pres">
      <dgm:prSet presAssocID="{AF130486-4460-454C-B72C-FF304F961F26}" presName="sibTrans" presStyleLbl="sibTrans2D1" presStyleIdx="1" presStyleCnt="5"/>
      <dgm:spPr/>
    </dgm:pt>
    <dgm:pt modelId="{A938A964-43EF-43B3-9958-A2874C3B7ADF}" type="pres">
      <dgm:prSet presAssocID="{AF130486-4460-454C-B72C-FF304F961F26}" presName="connectorText" presStyleLbl="sibTrans2D1" presStyleIdx="1" presStyleCnt="5"/>
      <dgm:spPr/>
    </dgm:pt>
    <dgm:pt modelId="{67183E6B-0414-4CE5-B995-5E89BF647C97}" type="pres">
      <dgm:prSet presAssocID="{611BB6C3-A0C3-4E4C-BD3E-E4727E4FC5B4}" presName="node" presStyleLbl="node1" presStyleIdx="2" presStyleCnt="5">
        <dgm:presLayoutVars>
          <dgm:bulletEnabled val="1"/>
        </dgm:presLayoutVars>
      </dgm:prSet>
      <dgm:spPr/>
    </dgm:pt>
    <dgm:pt modelId="{CD600F1A-57CC-4058-8F91-C5592015E196}" type="pres">
      <dgm:prSet presAssocID="{8913AD31-5188-4D40-A156-04548C3EA34C}" presName="sibTrans" presStyleLbl="sibTrans2D1" presStyleIdx="2" presStyleCnt="5"/>
      <dgm:spPr/>
    </dgm:pt>
    <dgm:pt modelId="{D8CD4573-F07B-430E-B723-5580E8342EBD}" type="pres">
      <dgm:prSet presAssocID="{8913AD31-5188-4D40-A156-04548C3EA34C}" presName="connectorText" presStyleLbl="sibTrans2D1" presStyleIdx="2" presStyleCnt="5"/>
      <dgm:spPr/>
    </dgm:pt>
    <dgm:pt modelId="{7074006C-8BD1-4835-A9FA-72818CE38751}" type="pres">
      <dgm:prSet presAssocID="{952D66CB-415F-49E1-8E43-58D4A8B58FD1}" presName="node" presStyleLbl="node1" presStyleIdx="3" presStyleCnt="5">
        <dgm:presLayoutVars>
          <dgm:bulletEnabled val="1"/>
        </dgm:presLayoutVars>
      </dgm:prSet>
      <dgm:spPr/>
    </dgm:pt>
    <dgm:pt modelId="{59A0F08A-1A00-4079-A3F5-5FB4E18E8628}" type="pres">
      <dgm:prSet presAssocID="{D2FD3B3D-36CA-4884-A3D0-D2AAB34B035C}" presName="sibTrans" presStyleLbl="sibTrans2D1" presStyleIdx="3" presStyleCnt="5"/>
      <dgm:spPr/>
    </dgm:pt>
    <dgm:pt modelId="{90C3254B-95D6-4B15-9C00-1C777EDB7335}" type="pres">
      <dgm:prSet presAssocID="{D2FD3B3D-36CA-4884-A3D0-D2AAB34B035C}" presName="connectorText" presStyleLbl="sibTrans2D1" presStyleIdx="3" presStyleCnt="5"/>
      <dgm:spPr/>
    </dgm:pt>
    <dgm:pt modelId="{E8D8D8E3-E76C-45F6-BB30-7F5509F7692F}" type="pres">
      <dgm:prSet presAssocID="{8B27EEE4-23C2-4E9B-9BAF-913655E6DA24}" presName="node" presStyleLbl="node1" presStyleIdx="4" presStyleCnt="5">
        <dgm:presLayoutVars>
          <dgm:bulletEnabled val="1"/>
        </dgm:presLayoutVars>
      </dgm:prSet>
      <dgm:spPr/>
    </dgm:pt>
    <dgm:pt modelId="{38CC0568-D4CC-49AA-B005-CC1EEF8C943F}" type="pres">
      <dgm:prSet presAssocID="{7742C515-802F-48CE-AF43-0C9336D133DB}" presName="sibTrans" presStyleLbl="sibTrans2D1" presStyleIdx="4" presStyleCnt="5"/>
      <dgm:spPr/>
    </dgm:pt>
    <dgm:pt modelId="{C45BC8DD-189E-4D77-86A2-1BCE0611B107}" type="pres">
      <dgm:prSet presAssocID="{7742C515-802F-48CE-AF43-0C9336D133DB}" presName="connectorText" presStyleLbl="sibTrans2D1" presStyleIdx="4" presStyleCnt="5"/>
      <dgm:spPr/>
    </dgm:pt>
  </dgm:ptLst>
  <dgm:cxnLst>
    <dgm:cxn modelId="{3BD1C70A-4839-4FC5-ACF8-191BD7E1F28F}" type="presOf" srcId="{AF130486-4460-454C-B72C-FF304F961F26}" destId="{A938A964-43EF-43B3-9958-A2874C3B7ADF}" srcOrd="1" destOrd="0" presId="urn:microsoft.com/office/officeart/2005/8/layout/cycle2"/>
    <dgm:cxn modelId="{66D3C71F-781F-474B-A9A2-1957BE4B3325}" type="presOf" srcId="{A20B4A3A-120C-4C69-B747-79831D3BB689}" destId="{9E4FCBE7-E228-40CB-B233-3B8333EDCA43}" srcOrd="0" destOrd="0" presId="urn:microsoft.com/office/officeart/2005/8/layout/cycle2"/>
    <dgm:cxn modelId="{F2610A22-1931-40F5-B73A-5493F97ACBF3}" type="presOf" srcId="{C77B84AD-BF32-4145-B30B-469A49D12EF2}" destId="{839F9C56-CBD1-460B-875A-75944118C6E7}" srcOrd="0" destOrd="0" presId="urn:microsoft.com/office/officeart/2005/8/layout/cycle2"/>
    <dgm:cxn modelId="{54C5752B-653C-4BE5-8C71-1590CAF78971}" type="presOf" srcId="{952D66CB-415F-49E1-8E43-58D4A8B58FD1}" destId="{7074006C-8BD1-4835-A9FA-72818CE38751}" srcOrd="0" destOrd="0" presId="urn:microsoft.com/office/officeart/2005/8/layout/cycle2"/>
    <dgm:cxn modelId="{4B2FF13B-EB3C-4483-86B7-6D01BAAD4137}" srcId="{C77B84AD-BF32-4145-B30B-469A49D12EF2}" destId="{3FEFE8F2-EE6F-4F3C-AB73-67B1CBE63966}" srcOrd="1" destOrd="0" parTransId="{BE86737C-C2D4-4A2F-9283-CD16C11EB5F7}" sibTransId="{AF130486-4460-454C-B72C-FF304F961F26}"/>
    <dgm:cxn modelId="{AC306E3F-78BE-4BD9-B1AB-CEFF2950FC94}" type="presOf" srcId="{611BB6C3-A0C3-4E4C-BD3E-E4727E4FC5B4}" destId="{67183E6B-0414-4CE5-B995-5E89BF647C97}" srcOrd="0" destOrd="0" presId="urn:microsoft.com/office/officeart/2005/8/layout/cycle2"/>
    <dgm:cxn modelId="{7578FA67-2CBB-4BF3-90ED-BAA0C15BCDC7}" srcId="{C77B84AD-BF32-4145-B30B-469A49D12EF2}" destId="{8B27EEE4-23C2-4E9B-9BAF-913655E6DA24}" srcOrd="4" destOrd="0" parTransId="{1567B810-CC40-4346-B868-2BF401A1B9A7}" sibTransId="{7742C515-802F-48CE-AF43-0C9336D133DB}"/>
    <dgm:cxn modelId="{B848A248-75FB-4B61-A752-C0C322DE1AAD}" type="presOf" srcId="{D2FD3B3D-36CA-4884-A3D0-D2AAB34B035C}" destId="{90C3254B-95D6-4B15-9C00-1C777EDB7335}" srcOrd="1" destOrd="0" presId="urn:microsoft.com/office/officeart/2005/8/layout/cycle2"/>
    <dgm:cxn modelId="{6AA4234C-E0FB-4C50-9592-54E3AFE091A0}" srcId="{C77B84AD-BF32-4145-B30B-469A49D12EF2}" destId="{A20B4A3A-120C-4C69-B747-79831D3BB689}" srcOrd="0" destOrd="0" parTransId="{DC6EA31C-2800-4837-91AF-DB1039CD91B8}" sibTransId="{D62A6DE7-8B20-4518-8B90-4853B1CEE21B}"/>
    <dgm:cxn modelId="{22FB4A72-B464-4C75-884D-66D4AE9EE0F9}" type="presOf" srcId="{D2FD3B3D-36CA-4884-A3D0-D2AAB34B035C}" destId="{59A0F08A-1A00-4079-A3F5-5FB4E18E8628}" srcOrd="0" destOrd="0" presId="urn:microsoft.com/office/officeart/2005/8/layout/cycle2"/>
    <dgm:cxn modelId="{FA805353-7CE2-4F7E-B231-33CB743ED36C}" type="presOf" srcId="{D62A6DE7-8B20-4518-8B90-4853B1CEE21B}" destId="{3E1D4481-479D-482D-A173-E0A03AC28C57}" srcOrd="1" destOrd="0" presId="urn:microsoft.com/office/officeart/2005/8/layout/cycle2"/>
    <dgm:cxn modelId="{C28BFD56-C8E7-4C0E-8C4B-395581086F85}" type="presOf" srcId="{8B27EEE4-23C2-4E9B-9BAF-913655E6DA24}" destId="{E8D8D8E3-E76C-45F6-BB30-7F5509F7692F}" srcOrd="0" destOrd="0" presId="urn:microsoft.com/office/officeart/2005/8/layout/cycle2"/>
    <dgm:cxn modelId="{F4B4F97A-A082-46D3-BFC4-15CA35C8F7F2}" type="presOf" srcId="{7742C515-802F-48CE-AF43-0C9336D133DB}" destId="{C45BC8DD-189E-4D77-86A2-1BCE0611B107}" srcOrd="1" destOrd="0" presId="urn:microsoft.com/office/officeart/2005/8/layout/cycle2"/>
    <dgm:cxn modelId="{11C29E99-3E4E-47BC-8D36-9721EBA9C3ED}" type="presOf" srcId="{7742C515-802F-48CE-AF43-0C9336D133DB}" destId="{38CC0568-D4CC-49AA-B005-CC1EEF8C943F}" srcOrd="0" destOrd="0" presId="urn:microsoft.com/office/officeart/2005/8/layout/cycle2"/>
    <dgm:cxn modelId="{7015BCA7-2E59-480A-B19D-49EDDC08DC57}" type="presOf" srcId="{3FEFE8F2-EE6F-4F3C-AB73-67B1CBE63966}" destId="{51679F77-964D-4865-9305-E987ECE631F6}" srcOrd="0" destOrd="0" presId="urn:microsoft.com/office/officeart/2005/8/layout/cycle2"/>
    <dgm:cxn modelId="{8A73F7BC-7225-4876-A1C7-838A38B94482}" srcId="{C77B84AD-BF32-4145-B30B-469A49D12EF2}" destId="{952D66CB-415F-49E1-8E43-58D4A8B58FD1}" srcOrd="3" destOrd="0" parTransId="{892D0620-DE52-4E07-97AB-9DA6A4750290}" sibTransId="{D2FD3B3D-36CA-4884-A3D0-D2AAB34B035C}"/>
    <dgm:cxn modelId="{DFF290C6-7B81-429B-B599-DBCA7444096E}" srcId="{C77B84AD-BF32-4145-B30B-469A49D12EF2}" destId="{611BB6C3-A0C3-4E4C-BD3E-E4727E4FC5B4}" srcOrd="2" destOrd="0" parTransId="{3E8F8D0D-249A-49D0-9E15-7C9672E95E22}" sibTransId="{8913AD31-5188-4D40-A156-04548C3EA34C}"/>
    <dgm:cxn modelId="{D37680CB-7F30-4408-BFA8-280E8F8E743D}" type="presOf" srcId="{AF130486-4460-454C-B72C-FF304F961F26}" destId="{15695479-13AA-4A22-97EB-F5ABD5D3680F}" srcOrd="0" destOrd="0" presId="urn:microsoft.com/office/officeart/2005/8/layout/cycle2"/>
    <dgm:cxn modelId="{F8E360CF-9A7C-432D-BCC9-7652610461C7}" type="presOf" srcId="{8913AD31-5188-4D40-A156-04548C3EA34C}" destId="{D8CD4573-F07B-430E-B723-5580E8342EBD}" srcOrd="1" destOrd="0" presId="urn:microsoft.com/office/officeart/2005/8/layout/cycle2"/>
    <dgm:cxn modelId="{B7BAA9D1-CE38-478E-A70F-BDCE9A9B6AC0}" type="presOf" srcId="{D62A6DE7-8B20-4518-8B90-4853B1CEE21B}" destId="{77F34316-FC4C-44F1-8509-41C1CEFD4EAA}" srcOrd="0" destOrd="0" presId="urn:microsoft.com/office/officeart/2005/8/layout/cycle2"/>
    <dgm:cxn modelId="{B103F0FC-416B-4FFC-ABF9-AA0DE85A82D6}" type="presOf" srcId="{8913AD31-5188-4D40-A156-04548C3EA34C}" destId="{CD600F1A-57CC-4058-8F91-C5592015E196}" srcOrd="0" destOrd="0" presId="urn:microsoft.com/office/officeart/2005/8/layout/cycle2"/>
    <dgm:cxn modelId="{745BC482-C46C-48FB-A6D3-2C88FF272D91}" type="presParOf" srcId="{839F9C56-CBD1-460B-875A-75944118C6E7}" destId="{9E4FCBE7-E228-40CB-B233-3B8333EDCA43}" srcOrd="0" destOrd="0" presId="urn:microsoft.com/office/officeart/2005/8/layout/cycle2"/>
    <dgm:cxn modelId="{307DD0E4-789A-493E-9248-09748DDA9716}" type="presParOf" srcId="{839F9C56-CBD1-460B-875A-75944118C6E7}" destId="{77F34316-FC4C-44F1-8509-41C1CEFD4EAA}" srcOrd="1" destOrd="0" presId="urn:microsoft.com/office/officeart/2005/8/layout/cycle2"/>
    <dgm:cxn modelId="{618FAF83-2DE4-423F-85C7-B0BD35214C03}" type="presParOf" srcId="{77F34316-FC4C-44F1-8509-41C1CEFD4EAA}" destId="{3E1D4481-479D-482D-A173-E0A03AC28C57}" srcOrd="0" destOrd="0" presId="urn:microsoft.com/office/officeart/2005/8/layout/cycle2"/>
    <dgm:cxn modelId="{1FCEA597-7AE0-46EC-8243-BEED6D1DB243}" type="presParOf" srcId="{839F9C56-CBD1-460B-875A-75944118C6E7}" destId="{51679F77-964D-4865-9305-E987ECE631F6}" srcOrd="2" destOrd="0" presId="urn:microsoft.com/office/officeart/2005/8/layout/cycle2"/>
    <dgm:cxn modelId="{5122B20F-913D-4A9E-97D9-61B1BBF01BAF}" type="presParOf" srcId="{839F9C56-CBD1-460B-875A-75944118C6E7}" destId="{15695479-13AA-4A22-97EB-F5ABD5D3680F}" srcOrd="3" destOrd="0" presId="urn:microsoft.com/office/officeart/2005/8/layout/cycle2"/>
    <dgm:cxn modelId="{D06DD318-2AE7-43C9-AF47-33A3113BC923}" type="presParOf" srcId="{15695479-13AA-4A22-97EB-F5ABD5D3680F}" destId="{A938A964-43EF-43B3-9958-A2874C3B7ADF}" srcOrd="0" destOrd="0" presId="urn:microsoft.com/office/officeart/2005/8/layout/cycle2"/>
    <dgm:cxn modelId="{01C7F877-405F-49BF-97C2-0ED80B45F68D}" type="presParOf" srcId="{839F9C56-CBD1-460B-875A-75944118C6E7}" destId="{67183E6B-0414-4CE5-B995-5E89BF647C97}" srcOrd="4" destOrd="0" presId="urn:microsoft.com/office/officeart/2005/8/layout/cycle2"/>
    <dgm:cxn modelId="{FF6AC715-8ED0-4D93-88CC-24F4DDF796F6}" type="presParOf" srcId="{839F9C56-CBD1-460B-875A-75944118C6E7}" destId="{CD600F1A-57CC-4058-8F91-C5592015E196}" srcOrd="5" destOrd="0" presId="urn:microsoft.com/office/officeart/2005/8/layout/cycle2"/>
    <dgm:cxn modelId="{00DA01C6-7984-49B3-8E68-2A7AE8F2435B}" type="presParOf" srcId="{CD600F1A-57CC-4058-8F91-C5592015E196}" destId="{D8CD4573-F07B-430E-B723-5580E8342EBD}" srcOrd="0" destOrd="0" presId="urn:microsoft.com/office/officeart/2005/8/layout/cycle2"/>
    <dgm:cxn modelId="{72290DCE-BD65-4EC1-ABB6-8DAEDD594CA1}" type="presParOf" srcId="{839F9C56-CBD1-460B-875A-75944118C6E7}" destId="{7074006C-8BD1-4835-A9FA-72818CE38751}" srcOrd="6" destOrd="0" presId="urn:microsoft.com/office/officeart/2005/8/layout/cycle2"/>
    <dgm:cxn modelId="{6E312C6D-BDD7-45AA-9E14-2150DED884C6}" type="presParOf" srcId="{839F9C56-CBD1-460B-875A-75944118C6E7}" destId="{59A0F08A-1A00-4079-A3F5-5FB4E18E8628}" srcOrd="7" destOrd="0" presId="urn:microsoft.com/office/officeart/2005/8/layout/cycle2"/>
    <dgm:cxn modelId="{7FC6EA84-55EA-4595-B47E-BBF2CE6EAC25}" type="presParOf" srcId="{59A0F08A-1A00-4079-A3F5-5FB4E18E8628}" destId="{90C3254B-95D6-4B15-9C00-1C777EDB7335}" srcOrd="0" destOrd="0" presId="urn:microsoft.com/office/officeart/2005/8/layout/cycle2"/>
    <dgm:cxn modelId="{C4324F26-0611-4498-96D3-59F567462434}" type="presParOf" srcId="{839F9C56-CBD1-460B-875A-75944118C6E7}" destId="{E8D8D8E3-E76C-45F6-BB30-7F5509F7692F}" srcOrd="8" destOrd="0" presId="urn:microsoft.com/office/officeart/2005/8/layout/cycle2"/>
    <dgm:cxn modelId="{2A681E62-25F6-4442-B042-69D58D8A60C9}" type="presParOf" srcId="{839F9C56-CBD1-460B-875A-75944118C6E7}" destId="{38CC0568-D4CC-49AA-B005-CC1EEF8C943F}" srcOrd="9" destOrd="0" presId="urn:microsoft.com/office/officeart/2005/8/layout/cycle2"/>
    <dgm:cxn modelId="{BF913D7A-5270-40C7-A131-E9F4EFD6FFAA}" type="presParOf" srcId="{38CC0568-D4CC-49AA-B005-CC1EEF8C943F}" destId="{C45BC8DD-189E-4D77-86A2-1BCE0611B10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2D2B29-BFD4-4DFD-8D57-7150980EE7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BC3DD-7280-4E3E-BEEF-D60E78433EE0}">
      <dgm:prSet/>
      <dgm:spPr/>
      <dgm:t>
        <a:bodyPr/>
        <a:lstStyle/>
        <a:p>
          <a:r>
            <a:rPr lang="en-US" b="1" dirty="0"/>
            <a:t>Knowledge Check #2</a:t>
          </a:r>
          <a:endParaRPr lang="en-US" dirty="0"/>
        </a:p>
      </dgm:t>
    </dgm:pt>
    <dgm:pt modelId="{4F3CC5C4-595C-4A6D-A277-92764CD29769}" type="parTrans" cxnId="{593B9EAF-B36C-4813-A730-D55CB69913A1}">
      <dgm:prSet/>
      <dgm:spPr/>
      <dgm:t>
        <a:bodyPr/>
        <a:lstStyle/>
        <a:p>
          <a:endParaRPr lang="en-US"/>
        </a:p>
      </dgm:t>
    </dgm:pt>
    <dgm:pt modelId="{FB64359A-50B7-4290-925B-AEBC40D6994C}" type="sibTrans" cxnId="{593B9EAF-B36C-4813-A730-D55CB69913A1}">
      <dgm:prSet/>
      <dgm:spPr/>
      <dgm:t>
        <a:bodyPr/>
        <a:lstStyle/>
        <a:p>
          <a:endParaRPr lang="en-US"/>
        </a:p>
      </dgm:t>
    </dgm:pt>
    <dgm:pt modelId="{20725743-7247-45CA-86AC-9706D1E7CE0A}" type="pres">
      <dgm:prSet presAssocID="{172D2B29-BFD4-4DFD-8D57-7150980EE79B}" presName="linear" presStyleCnt="0">
        <dgm:presLayoutVars>
          <dgm:animLvl val="lvl"/>
          <dgm:resizeHandles val="exact"/>
        </dgm:presLayoutVars>
      </dgm:prSet>
      <dgm:spPr/>
    </dgm:pt>
    <dgm:pt modelId="{1E49B7A8-8AAA-446C-8EB1-429BA41FBBF2}" type="pres">
      <dgm:prSet presAssocID="{10DBC3DD-7280-4E3E-BEEF-D60E78433EE0}" presName="parentText" presStyleLbl="node1" presStyleIdx="0" presStyleCnt="1">
        <dgm:presLayoutVars>
          <dgm:chMax val="0"/>
          <dgm:bulletEnabled val="1"/>
        </dgm:presLayoutVars>
      </dgm:prSet>
      <dgm:spPr/>
    </dgm:pt>
  </dgm:ptLst>
  <dgm:cxnLst>
    <dgm:cxn modelId="{55C0B311-E587-496F-AD2E-FE77CCF30542}" type="presOf" srcId="{10DBC3DD-7280-4E3E-BEEF-D60E78433EE0}" destId="{1E49B7A8-8AAA-446C-8EB1-429BA41FBBF2}" srcOrd="0" destOrd="0" presId="urn:microsoft.com/office/officeart/2005/8/layout/vList2"/>
    <dgm:cxn modelId="{62D0A189-7FA1-4794-925F-3AEEEA78EAB0}" type="presOf" srcId="{172D2B29-BFD4-4DFD-8D57-7150980EE79B}" destId="{20725743-7247-45CA-86AC-9706D1E7CE0A}" srcOrd="0" destOrd="0" presId="urn:microsoft.com/office/officeart/2005/8/layout/vList2"/>
    <dgm:cxn modelId="{593B9EAF-B36C-4813-A730-D55CB69913A1}" srcId="{172D2B29-BFD4-4DFD-8D57-7150980EE79B}" destId="{10DBC3DD-7280-4E3E-BEEF-D60E78433EE0}" srcOrd="0" destOrd="0" parTransId="{4F3CC5C4-595C-4A6D-A277-92764CD29769}" sibTransId="{FB64359A-50B7-4290-925B-AEBC40D6994C}"/>
    <dgm:cxn modelId="{DC3874B6-C8EC-440E-8C4F-2407B84DBCA3}" type="presParOf" srcId="{20725743-7247-45CA-86AC-9706D1E7CE0A}" destId="{1E49B7A8-8AAA-446C-8EB1-429BA41FBBF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1CAF2-5407-480B-AA70-BFAE3B9B64BF}">
      <dsp:nvSpPr>
        <dsp:cNvPr id="0" name=""/>
        <dsp:cNvSpPr/>
      </dsp:nvSpPr>
      <dsp:spPr>
        <a:xfrm>
          <a:off x="0" y="86661"/>
          <a:ext cx="7757652" cy="40716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latin typeface="+mj-lt"/>
            </a:rPr>
            <a:t>The </a:t>
          </a:r>
          <a:r>
            <a:rPr lang="en-US" sz="2900" kern="1200" baseline="0" dirty="0">
              <a:solidFill>
                <a:schemeClr val="accent3"/>
              </a:solidFill>
              <a:latin typeface="+mj-lt"/>
            </a:rPr>
            <a:t>integration</a:t>
          </a:r>
          <a:r>
            <a:rPr lang="en-US" sz="2900" kern="1200" baseline="0" dirty="0">
              <a:latin typeface="+mj-lt"/>
            </a:rPr>
            <a:t> of </a:t>
          </a:r>
          <a:r>
            <a:rPr lang="en-US" sz="2900" b="1" kern="1200" baseline="0" dirty="0">
              <a:solidFill>
                <a:srgbClr val="0000FF"/>
              </a:solidFill>
              <a:latin typeface="+mj-lt"/>
            </a:rPr>
            <a:t>device engineering risk</a:t>
          </a:r>
          <a:r>
            <a:rPr lang="en-US" sz="2900" b="1" kern="1200" baseline="0" dirty="0">
              <a:latin typeface="+mj-lt"/>
            </a:rPr>
            <a:t> </a:t>
          </a:r>
          <a:r>
            <a:rPr lang="en-US" sz="2900" kern="1200" baseline="0" dirty="0">
              <a:latin typeface="+mj-lt"/>
            </a:rPr>
            <a:t>concepts into </a:t>
          </a:r>
          <a:r>
            <a:rPr lang="en-US" sz="2900" b="1" kern="1200" baseline="0" dirty="0">
              <a:solidFill>
                <a:srgbClr val="0000FF"/>
              </a:solidFill>
              <a:latin typeface="+mj-lt"/>
            </a:rPr>
            <a:t>clinical trial risk management </a:t>
          </a:r>
          <a:r>
            <a:rPr lang="en-US" sz="2900" b="0" kern="1200" baseline="0" dirty="0">
              <a:solidFill>
                <a:schemeClr val="tx1"/>
              </a:solidFill>
              <a:latin typeface="+mj-lt"/>
            </a:rPr>
            <a:t>activities</a:t>
          </a:r>
          <a:r>
            <a:rPr lang="en-US" sz="2900" kern="1200" baseline="0" dirty="0">
              <a:latin typeface="+mj-lt"/>
            </a:rPr>
            <a:t> is advancing at a fast clip. In addition, the identification of pre-defined and pre-quantified </a:t>
          </a:r>
          <a:r>
            <a:rPr lang="en-US" sz="2900" b="1" kern="1200" baseline="0" dirty="0">
              <a:solidFill>
                <a:srgbClr val="0000FF"/>
              </a:solidFill>
              <a:latin typeface="+mj-lt"/>
            </a:rPr>
            <a:t>safety and performance acceptance criteria</a:t>
          </a:r>
          <a:r>
            <a:rPr lang="en-US" sz="2900" kern="1200" baseline="0" dirty="0">
              <a:latin typeface="+mj-lt"/>
            </a:rPr>
            <a:t> has become a required step in </a:t>
          </a:r>
          <a:r>
            <a:rPr lang="en-US" sz="2900" b="1" kern="1200" baseline="0" dirty="0">
              <a:solidFill>
                <a:srgbClr val="0000FF"/>
              </a:solidFill>
              <a:latin typeface="+mj-lt"/>
            </a:rPr>
            <a:t>clinical evaluations</a:t>
          </a:r>
          <a:r>
            <a:rPr lang="en-US" sz="2900" kern="1200" baseline="0" dirty="0">
              <a:latin typeface="+mj-lt"/>
            </a:rPr>
            <a:t>. Putting these concepts together in the work required for clinical trials is new territory for us to </a:t>
          </a:r>
          <a:r>
            <a:rPr lang="en-US" sz="2900" b="1" kern="1200" baseline="0" dirty="0">
              <a:solidFill>
                <a:schemeClr val="accent6">
                  <a:lumMod val="75000"/>
                </a:schemeClr>
              </a:solidFill>
              <a:latin typeface="+mj-lt"/>
            </a:rPr>
            <a:t>explore</a:t>
          </a:r>
          <a:r>
            <a:rPr lang="en-US" sz="2900" kern="1200" baseline="0" dirty="0">
              <a:latin typeface="+mj-lt"/>
            </a:rPr>
            <a:t> together.</a:t>
          </a:r>
          <a:endParaRPr lang="en-US" sz="2900" kern="1200" dirty="0">
            <a:latin typeface="+mj-lt"/>
          </a:endParaRPr>
        </a:p>
      </dsp:txBody>
      <dsp:txXfrm>
        <a:off x="198759" y="285420"/>
        <a:ext cx="7360134" cy="36740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#2</a:t>
          </a:r>
          <a:endParaRPr lang="en-US" sz="4300" kern="1200" dirty="0"/>
        </a:p>
      </dsp:txBody>
      <dsp:txXfrm>
        <a:off x="49119" y="56584"/>
        <a:ext cx="8466799" cy="9079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F6633-D278-458E-9B7B-B704AC4E3B5F}">
      <dsp:nvSpPr>
        <dsp:cNvPr id="0" name=""/>
        <dsp:cNvSpPr/>
      </dsp:nvSpPr>
      <dsp:spPr>
        <a:xfrm>
          <a:off x="692542" y="211827"/>
          <a:ext cx="4824053" cy="475675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j-lt"/>
            </a:rPr>
            <a:t>ISO14971   Throughout </a:t>
          </a:r>
          <a:r>
            <a:rPr lang="en-US" sz="1600" b="1" kern="1200" dirty="0">
              <a:solidFill>
                <a:srgbClr val="FFFF00"/>
              </a:solidFill>
              <a:latin typeface="+mj-lt"/>
            </a:rPr>
            <a:t>device lifetime </a:t>
          </a:r>
          <a:r>
            <a:rPr lang="en-US" sz="1600" b="1" kern="1200" dirty="0">
              <a:latin typeface="+mj-lt"/>
            </a:rPr>
            <a:t>(from ideation, risk management planning, development, production and post-production marketing to end of life and obsolescence)</a:t>
          </a:r>
        </a:p>
      </dsp:txBody>
      <dsp:txXfrm>
        <a:off x="1838255" y="568584"/>
        <a:ext cx="2532627" cy="808649"/>
      </dsp:txXfrm>
    </dsp:sp>
    <dsp:sp modelId="{0C7AE6B5-4B88-49EC-8AB2-3135C4EBD3D0}">
      <dsp:nvSpPr>
        <dsp:cNvPr id="0" name=""/>
        <dsp:cNvSpPr/>
      </dsp:nvSpPr>
      <dsp:spPr>
        <a:xfrm>
          <a:off x="2081049" y="2596177"/>
          <a:ext cx="2943822" cy="2221076"/>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ISO14155 Throughout </a:t>
          </a:r>
          <a:r>
            <a:rPr lang="en-US" sz="1600" b="1" kern="1200" dirty="0">
              <a:solidFill>
                <a:srgbClr val="FFFF00"/>
              </a:solidFill>
              <a:latin typeface="+mj-lt"/>
            </a:rPr>
            <a:t>clinical development stages </a:t>
          </a:r>
          <a:r>
            <a:rPr lang="en-US" sz="1600" b="1" kern="1200" dirty="0">
              <a:latin typeface="+mj-lt"/>
            </a:rPr>
            <a:t>(from clinical trial planning, protocol writing and clinical trial conduct to reporting and use in next stage)</a:t>
          </a:r>
        </a:p>
      </dsp:txBody>
      <dsp:txXfrm>
        <a:off x="2512161" y="3151446"/>
        <a:ext cx="2081596" cy="11105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DC0E8-3553-4DBA-8F26-0BFFE8645E24}">
      <dsp:nvSpPr>
        <dsp:cNvPr id="0" name=""/>
        <dsp:cNvSpPr/>
      </dsp:nvSpPr>
      <dsp:spPr>
        <a:xfrm>
          <a:off x="3661916" y="2007"/>
          <a:ext cx="1210567" cy="786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a:t>Risk Management Plan</a:t>
          </a:r>
          <a:endParaRPr lang="en-US" sz="1300" b="1" kern="1200"/>
        </a:p>
      </dsp:txBody>
      <dsp:txXfrm>
        <a:off x="3700328" y="40419"/>
        <a:ext cx="1133743" cy="710045"/>
      </dsp:txXfrm>
    </dsp:sp>
    <dsp:sp modelId="{060881F4-38D1-423C-8DA4-3EE46304C1EE}">
      <dsp:nvSpPr>
        <dsp:cNvPr id="0" name=""/>
        <dsp:cNvSpPr/>
      </dsp:nvSpPr>
      <dsp:spPr>
        <a:xfrm>
          <a:off x="2412361" y="395442"/>
          <a:ext cx="3709676" cy="3709676"/>
        </a:xfrm>
        <a:custGeom>
          <a:avLst/>
          <a:gdLst/>
          <a:ahLst/>
          <a:cxnLst/>
          <a:rect l="0" t="0" r="0" b="0"/>
          <a:pathLst>
            <a:path>
              <a:moveTo>
                <a:pt x="2612614" y="161852"/>
              </a:moveTo>
              <a:arcTo wR="1854838" hR="1854838" stAng="17646790" swAng="924756"/>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8458706-BC5C-4706-856B-37A5D1F547A5}">
      <dsp:nvSpPr>
        <dsp:cNvPr id="0" name=""/>
        <dsp:cNvSpPr/>
      </dsp:nvSpPr>
      <dsp:spPr>
        <a:xfrm>
          <a:off x="5268253" y="929427"/>
          <a:ext cx="1210567" cy="786869"/>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a:t>Risk Management Documents</a:t>
          </a:r>
          <a:endParaRPr lang="en-US" sz="1300" b="1" kern="1200"/>
        </a:p>
      </dsp:txBody>
      <dsp:txXfrm>
        <a:off x="5306665" y="967839"/>
        <a:ext cx="1133743" cy="710045"/>
      </dsp:txXfrm>
    </dsp:sp>
    <dsp:sp modelId="{72C6D4D2-F524-4589-AAF4-F03FFE17DA8F}">
      <dsp:nvSpPr>
        <dsp:cNvPr id="0" name=""/>
        <dsp:cNvSpPr/>
      </dsp:nvSpPr>
      <dsp:spPr>
        <a:xfrm>
          <a:off x="2412361" y="395442"/>
          <a:ext cx="3709676" cy="3709676"/>
        </a:xfrm>
        <a:custGeom>
          <a:avLst/>
          <a:gdLst/>
          <a:ahLst/>
          <a:cxnLst/>
          <a:rect l="0" t="0" r="0" b="0"/>
          <a:pathLst>
            <a:path>
              <a:moveTo>
                <a:pt x="3680741" y="1528489"/>
              </a:moveTo>
              <a:arcTo wR="1854838" hR="1854838" stAng="20991982" swAng="1216035"/>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69CDA0B-20E4-4698-A3B9-95CB52D271D1}">
      <dsp:nvSpPr>
        <dsp:cNvPr id="0" name=""/>
        <dsp:cNvSpPr/>
      </dsp:nvSpPr>
      <dsp:spPr>
        <a:xfrm>
          <a:off x="5268253" y="2784265"/>
          <a:ext cx="1210567" cy="786869"/>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a:t>Risk Management Report</a:t>
          </a:r>
          <a:endParaRPr lang="en-US" sz="1300" b="1" kern="1200"/>
        </a:p>
      </dsp:txBody>
      <dsp:txXfrm>
        <a:off x="5306665" y="2822677"/>
        <a:ext cx="1133743" cy="710045"/>
      </dsp:txXfrm>
    </dsp:sp>
    <dsp:sp modelId="{A99FD41D-1409-4E9F-9A7F-203D225ED216}">
      <dsp:nvSpPr>
        <dsp:cNvPr id="0" name=""/>
        <dsp:cNvSpPr/>
      </dsp:nvSpPr>
      <dsp:spPr>
        <a:xfrm>
          <a:off x="2412361" y="395442"/>
          <a:ext cx="3709676" cy="3709676"/>
        </a:xfrm>
        <a:custGeom>
          <a:avLst/>
          <a:gdLst/>
          <a:ahLst/>
          <a:cxnLst/>
          <a:rect l="0" t="0" r="0" b="0"/>
          <a:pathLst>
            <a:path>
              <a:moveTo>
                <a:pt x="3035304" y="3285546"/>
              </a:moveTo>
              <a:arcTo wR="1854838" hR="1854838" stAng="3028454" swAng="924756"/>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652A18D-A772-412B-B258-35E3831A955B}">
      <dsp:nvSpPr>
        <dsp:cNvPr id="0" name=""/>
        <dsp:cNvSpPr/>
      </dsp:nvSpPr>
      <dsp:spPr>
        <a:xfrm>
          <a:off x="3661916" y="3711684"/>
          <a:ext cx="1210567" cy="786869"/>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a:t>Clinical Trial Protocol</a:t>
          </a:r>
          <a:endParaRPr lang="en-US" sz="1300" b="1" kern="1200"/>
        </a:p>
      </dsp:txBody>
      <dsp:txXfrm>
        <a:off x="3700328" y="3750096"/>
        <a:ext cx="1133743" cy="710045"/>
      </dsp:txXfrm>
    </dsp:sp>
    <dsp:sp modelId="{B00DF896-5183-4B8D-9F4C-093FDFCDA80F}">
      <dsp:nvSpPr>
        <dsp:cNvPr id="0" name=""/>
        <dsp:cNvSpPr/>
      </dsp:nvSpPr>
      <dsp:spPr>
        <a:xfrm>
          <a:off x="2412361" y="395442"/>
          <a:ext cx="3709676" cy="3709676"/>
        </a:xfrm>
        <a:custGeom>
          <a:avLst/>
          <a:gdLst/>
          <a:ahLst/>
          <a:cxnLst/>
          <a:rect l="0" t="0" r="0" b="0"/>
          <a:pathLst>
            <a:path>
              <a:moveTo>
                <a:pt x="1097062" y="3547824"/>
              </a:moveTo>
              <a:arcTo wR="1854838" hR="1854838" stAng="6846790" swAng="924756"/>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064CE0-8F45-4F43-8B42-E05F85A582E7}">
      <dsp:nvSpPr>
        <dsp:cNvPr id="0" name=""/>
        <dsp:cNvSpPr/>
      </dsp:nvSpPr>
      <dsp:spPr>
        <a:xfrm>
          <a:off x="2055578" y="2784265"/>
          <a:ext cx="1210567" cy="786869"/>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a:t>Clinical Trial Records</a:t>
          </a:r>
          <a:endParaRPr lang="en-US" sz="1300" b="1" kern="1200"/>
        </a:p>
      </dsp:txBody>
      <dsp:txXfrm>
        <a:off x="2093990" y="2822677"/>
        <a:ext cx="1133743" cy="710045"/>
      </dsp:txXfrm>
    </dsp:sp>
    <dsp:sp modelId="{3B993B34-5E7A-4F92-8AB1-53AB507A7A85}">
      <dsp:nvSpPr>
        <dsp:cNvPr id="0" name=""/>
        <dsp:cNvSpPr/>
      </dsp:nvSpPr>
      <dsp:spPr>
        <a:xfrm>
          <a:off x="2412361" y="395442"/>
          <a:ext cx="3709676" cy="3709676"/>
        </a:xfrm>
        <a:custGeom>
          <a:avLst/>
          <a:gdLst/>
          <a:ahLst/>
          <a:cxnLst/>
          <a:rect l="0" t="0" r="0" b="0"/>
          <a:pathLst>
            <a:path>
              <a:moveTo>
                <a:pt x="28935" y="2181187"/>
              </a:moveTo>
              <a:arcTo wR="1854838" hR="1854838" stAng="10191982" swAng="1216035"/>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49406F-D47E-428F-B882-83E13C4942B9}">
      <dsp:nvSpPr>
        <dsp:cNvPr id="0" name=""/>
        <dsp:cNvSpPr/>
      </dsp:nvSpPr>
      <dsp:spPr>
        <a:xfrm>
          <a:off x="2055578" y="929427"/>
          <a:ext cx="1210567" cy="7868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baseline="0"/>
            <a:t>Clinical Trial Report</a:t>
          </a:r>
          <a:endParaRPr lang="en-US" sz="1300" b="1" kern="1200"/>
        </a:p>
      </dsp:txBody>
      <dsp:txXfrm>
        <a:off x="2093990" y="967839"/>
        <a:ext cx="1133743" cy="710045"/>
      </dsp:txXfrm>
    </dsp:sp>
    <dsp:sp modelId="{F732DD0D-FBD2-472C-B206-D479E2D84DDA}">
      <dsp:nvSpPr>
        <dsp:cNvPr id="0" name=""/>
        <dsp:cNvSpPr/>
      </dsp:nvSpPr>
      <dsp:spPr>
        <a:xfrm>
          <a:off x="2412361" y="395442"/>
          <a:ext cx="3709676" cy="3709676"/>
        </a:xfrm>
        <a:custGeom>
          <a:avLst/>
          <a:gdLst/>
          <a:ahLst/>
          <a:cxnLst/>
          <a:rect l="0" t="0" r="0" b="0"/>
          <a:pathLst>
            <a:path>
              <a:moveTo>
                <a:pt x="674372" y="424130"/>
              </a:moveTo>
              <a:arcTo wR="1854838" hR="1854838" stAng="13828454" swAng="924756"/>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#3</a:t>
          </a:r>
          <a:endParaRPr lang="en-US" sz="4300" kern="1200" dirty="0"/>
        </a:p>
      </dsp:txBody>
      <dsp:txXfrm>
        <a:off x="49119" y="56584"/>
        <a:ext cx="8466799" cy="9079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#3</a:t>
          </a:r>
          <a:endParaRPr lang="en-US" sz="4300" kern="1200" dirty="0"/>
        </a:p>
      </dsp:txBody>
      <dsp:txXfrm>
        <a:off x="49119" y="56584"/>
        <a:ext cx="8466799" cy="9079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0661C-74D2-4FBB-ADAA-6382556F4501}">
      <dsp:nvSpPr>
        <dsp:cNvPr id="0" name=""/>
        <dsp:cNvSpPr/>
      </dsp:nvSpPr>
      <dsp:spPr>
        <a:xfrm>
          <a:off x="3881" y="141866"/>
          <a:ext cx="1697192" cy="46051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a:t>Risk identified and PI and Sponsor informed</a:t>
          </a:r>
          <a:endParaRPr lang="en-US" sz="1500" b="1" kern="1200"/>
        </a:p>
      </dsp:txBody>
      <dsp:txXfrm>
        <a:off x="53590" y="191575"/>
        <a:ext cx="1597774" cy="4505720"/>
      </dsp:txXfrm>
    </dsp:sp>
    <dsp:sp modelId="{80204873-A2F7-4DCB-811B-F1E189CFF024}">
      <dsp:nvSpPr>
        <dsp:cNvPr id="0" name=""/>
        <dsp:cNvSpPr/>
      </dsp:nvSpPr>
      <dsp:spPr>
        <a:xfrm>
          <a:off x="1870793" y="2233983"/>
          <a:ext cx="359804" cy="4209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1870793" y="2318164"/>
        <a:ext cx="251863" cy="252541"/>
      </dsp:txXfrm>
    </dsp:sp>
    <dsp:sp modelId="{D3B008BA-0B23-428F-BA39-FB5DF7CFE6E1}">
      <dsp:nvSpPr>
        <dsp:cNvPr id="0" name=""/>
        <dsp:cNvSpPr/>
      </dsp:nvSpPr>
      <dsp:spPr>
        <a:xfrm>
          <a:off x="2379951" y="141866"/>
          <a:ext cx="1697192" cy="4605138"/>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a:t>Risk compared to established risk acceptability thresholds</a:t>
          </a:r>
          <a:endParaRPr lang="en-US" sz="1500" b="1" kern="1200"/>
        </a:p>
      </dsp:txBody>
      <dsp:txXfrm>
        <a:off x="2429660" y="191575"/>
        <a:ext cx="1597774" cy="4505720"/>
      </dsp:txXfrm>
    </dsp:sp>
    <dsp:sp modelId="{6D472644-14E2-4240-B326-B24362ED098D}">
      <dsp:nvSpPr>
        <dsp:cNvPr id="0" name=""/>
        <dsp:cNvSpPr/>
      </dsp:nvSpPr>
      <dsp:spPr>
        <a:xfrm>
          <a:off x="4246862" y="2233983"/>
          <a:ext cx="359804" cy="420903"/>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4246862" y="2318164"/>
        <a:ext cx="251863" cy="252541"/>
      </dsp:txXfrm>
    </dsp:sp>
    <dsp:sp modelId="{423F3368-F200-477C-AA98-460DF5CFCDA4}">
      <dsp:nvSpPr>
        <dsp:cNvPr id="0" name=""/>
        <dsp:cNvSpPr/>
      </dsp:nvSpPr>
      <dsp:spPr>
        <a:xfrm>
          <a:off x="4756020" y="141866"/>
          <a:ext cx="1697192" cy="4605138"/>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a:t>Preliminary risk analysis finds</a:t>
          </a:r>
        </a:p>
        <a:p>
          <a:pPr marL="0" lvl="0" indent="0" algn="ctr" defTabSz="666750">
            <a:lnSpc>
              <a:spcPct val="90000"/>
            </a:lnSpc>
            <a:spcBef>
              <a:spcPct val="0"/>
            </a:spcBef>
            <a:spcAft>
              <a:spcPct val="35000"/>
            </a:spcAft>
            <a:buNone/>
          </a:pPr>
          <a:r>
            <a:rPr lang="en-US" sz="1500" b="1" kern="1200" baseline="0" dirty="0"/>
            <a:t> a) Risk was within risk expectations </a:t>
          </a:r>
        </a:p>
        <a:p>
          <a:pPr marL="0" lvl="0" indent="0" algn="ctr" defTabSz="666750">
            <a:lnSpc>
              <a:spcPct val="90000"/>
            </a:lnSpc>
            <a:spcBef>
              <a:spcPct val="0"/>
            </a:spcBef>
            <a:spcAft>
              <a:spcPct val="35000"/>
            </a:spcAft>
            <a:buNone/>
          </a:pPr>
          <a:r>
            <a:rPr lang="en-US" sz="1500" b="1" kern="1200" baseline="0" dirty="0"/>
            <a:t>OR </a:t>
          </a:r>
        </a:p>
        <a:p>
          <a:pPr marL="0" lvl="0" indent="0" algn="ctr" defTabSz="666750">
            <a:lnSpc>
              <a:spcPct val="90000"/>
            </a:lnSpc>
            <a:spcBef>
              <a:spcPct val="0"/>
            </a:spcBef>
            <a:spcAft>
              <a:spcPct val="35000"/>
            </a:spcAft>
            <a:buNone/>
          </a:pPr>
          <a:r>
            <a:rPr lang="en-US" sz="1500" b="1" kern="1200" baseline="0" dirty="0"/>
            <a:t>b) Trial suspended for comprehensive risk assessment per ISO14971</a:t>
          </a:r>
          <a:endParaRPr lang="en-US" sz="1500" b="1" kern="1200" dirty="0"/>
        </a:p>
      </dsp:txBody>
      <dsp:txXfrm>
        <a:off x="4805729" y="191575"/>
        <a:ext cx="1597774" cy="4505720"/>
      </dsp:txXfrm>
    </dsp:sp>
    <dsp:sp modelId="{A4A92E91-D50A-4A79-B0A6-C8B32E558787}">
      <dsp:nvSpPr>
        <dsp:cNvPr id="0" name=""/>
        <dsp:cNvSpPr/>
      </dsp:nvSpPr>
      <dsp:spPr>
        <a:xfrm>
          <a:off x="6622932" y="2233983"/>
          <a:ext cx="359804" cy="420903"/>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b="1" kern="1200"/>
        </a:p>
      </dsp:txBody>
      <dsp:txXfrm>
        <a:off x="6622932" y="2318164"/>
        <a:ext cx="251863" cy="252541"/>
      </dsp:txXfrm>
    </dsp:sp>
    <dsp:sp modelId="{6B913A78-8276-46BD-93FA-FD2D90880DC3}">
      <dsp:nvSpPr>
        <dsp:cNvPr id="0" name=""/>
        <dsp:cNvSpPr/>
      </dsp:nvSpPr>
      <dsp:spPr>
        <a:xfrm>
          <a:off x="7132089" y="141866"/>
          <a:ext cx="1697192" cy="460513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baseline="0" dirty="0"/>
            <a:t>When required, comprehensive risk analysis finds</a:t>
          </a:r>
        </a:p>
        <a:p>
          <a:pPr marL="0" lvl="0" indent="0" algn="ctr" defTabSz="666750">
            <a:lnSpc>
              <a:spcPct val="90000"/>
            </a:lnSpc>
            <a:spcBef>
              <a:spcPct val="0"/>
            </a:spcBef>
            <a:spcAft>
              <a:spcPct val="35000"/>
            </a:spcAft>
            <a:buNone/>
          </a:pPr>
          <a:r>
            <a:rPr lang="en-US" sz="1500" b="1" kern="1200" baseline="0" dirty="0"/>
            <a:t>a) Risk was within risk expectations OR</a:t>
          </a:r>
        </a:p>
        <a:p>
          <a:pPr marL="0" lvl="0" indent="0" algn="ctr" defTabSz="666750">
            <a:lnSpc>
              <a:spcPct val="90000"/>
            </a:lnSpc>
            <a:spcBef>
              <a:spcPct val="0"/>
            </a:spcBef>
            <a:spcAft>
              <a:spcPct val="35000"/>
            </a:spcAft>
            <a:buNone/>
          </a:pPr>
          <a:r>
            <a:rPr lang="en-US" sz="1500" b="1" kern="1200" baseline="0" dirty="0"/>
            <a:t> b) Corrective actions with revised benefit-risk analysis allows valid trial to continue (if validity in question, trial terminated) OR</a:t>
          </a:r>
        </a:p>
        <a:p>
          <a:pPr marL="0" lvl="0" indent="0" algn="ctr" defTabSz="666750">
            <a:lnSpc>
              <a:spcPct val="90000"/>
            </a:lnSpc>
            <a:spcBef>
              <a:spcPct val="0"/>
            </a:spcBef>
            <a:spcAft>
              <a:spcPct val="35000"/>
            </a:spcAft>
            <a:buNone/>
          </a:pPr>
          <a:r>
            <a:rPr lang="en-US" sz="1500" b="1" kern="1200" baseline="0" dirty="0"/>
            <a:t> c) If corrective actions are not possible, trial terminated</a:t>
          </a:r>
          <a:endParaRPr lang="en-US" sz="1500" b="1" kern="1200" dirty="0"/>
        </a:p>
      </dsp:txBody>
      <dsp:txXfrm>
        <a:off x="7181798" y="191575"/>
        <a:ext cx="1597774" cy="45057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#4</a:t>
          </a:r>
          <a:endParaRPr lang="en-US" sz="4300" kern="1200" dirty="0"/>
        </a:p>
      </dsp:txBody>
      <dsp:txXfrm>
        <a:off x="49119" y="56584"/>
        <a:ext cx="8466799" cy="9079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#4</a:t>
          </a:r>
          <a:endParaRPr lang="en-US" sz="4300" kern="1200" dirty="0"/>
        </a:p>
      </dsp:txBody>
      <dsp:txXfrm>
        <a:off x="49119" y="56584"/>
        <a:ext cx="8466799" cy="9079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#5</a:t>
          </a:r>
          <a:endParaRPr lang="en-US" sz="4300" kern="1200" dirty="0"/>
        </a:p>
      </dsp:txBody>
      <dsp:txXfrm>
        <a:off x="49119" y="56584"/>
        <a:ext cx="8466799" cy="9079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#5</a:t>
          </a:r>
          <a:endParaRPr lang="en-US" sz="4300" kern="1200" dirty="0"/>
        </a:p>
      </dsp:txBody>
      <dsp:txXfrm>
        <a:off x="49119" y="56584"/>
        <a:ext cx="8466799" cy="90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83B8F-6DE9-46E1-8C53-C1D24FFAE8BA}">
      <dsp:nvSpPr>
        <dsp:cNvPr id="0" name=""/>
        <dsp:cNvSpPr/>
      </dsp:nvSpPr>
      <dsp:spPr>
        <a:xfrm>
          <a:off x="537343" y="-162003"/>
          <a:ext cx="5521378" cy="5349879"/>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308346" y="468862"/>
        <a:ext cx="3183497" cy="4088147"/>
      </dsp:txXfrm>
    </dsp:sp>
    <dsp:sp modelId="{32CD0B20-09AC-41E2-801A-F6E904A2EB95}">
      <dsp:nvSpPr>
        <dsp:cNvPr id="0" name=""/>
        <dsp:cNvSpPr/>
      </dsp:nvSpPr>
      <dsp:spPr>
        <a:xfrm>
          <a:off x="3455415" y="-162003"/>
          <a:ext cx="5497735" cy="5349879"/>
        </a:xfrm>
        <a:prstGeom prst="ellipse">
          <a:avLst/>
        </a:prstGeom>
        <a:solidFill>
          <a:schemeClr val="accent1">
            <a:shade val="80000"/>
            <a:alpha val="50000"/>
            <a:hueOff val="350884"/>
            <a:satOff val="2586"/>
            <a:lumOff val="30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015583" y="468862"/>
        <a:ext cx="3169865" cy="4088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D97DC-722F-47E3-AB6B-281050E5AB89}">
      <dsp:nvSpPr>
        <dsp:cNvPr id="0" name=""/>
        <dsp:cNvSpPr/>
      </dsp:nvSpPr>
      <dsp:spPr>
        <a:xfrm>
          <a:off x="317098" y="12829"/>
          <a:ext cx="4691213" cy="46912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t>ISO14155 Scope</a:t>
          </a:r>
          <a:r>
            <a:rPr lang="en-US" sz="2000" kern="1200" baseline="0" dirty="0"/>
            <a:t>:  To address “</a:t>
          </a:r>
          <a:r>
            <a:rPr lang="en-US" sz="2000" b="0" i="0" kern="1200" baseline="0" dirty="0"/>
            <a:t>good clinical practice for the design, conduct, recording and reporting of clinical investigations carried out in human subjects to assess the </a:t>
          </a:r>
          <a:r>
            <a:rPr lang="en-US" sz="2000" b="1" i="0" kern="1200" baseline="0" dirty="0">
              <a:solidFill>
                <a:srgbClr val="FF0000"/>
              </a:solidFill>
            </a:rPr>
            <a:t>clinical performance or effectiveness and safety</a:t>
          </a:r>
          <a:r>
            <a:rPr lang="en-US" sz="2000" b="0" i="0" kern="1200" baseline="0" dirty="0"/>
            <a:t> of medical devices.”</a:t>
          </a:r>
          <a:endParaRPr lang="en-US" sz="2000" kern="1200" dirty="0"/>
        </a:p>
      </dsp:txBody>
      <dsp:txXfrm>
        <a:off x="972177" y="566024"/>
        <a:ext cx="2704843" cy="3584823"/>
      </dsp:txXfrm>
    </dsp:sp>
    <dsp:sp modelId="{CE4CF57B-EE65-4EE2-AADF-9E73D775C32E}">
      <dsp:nvSpPr>
        <dsp:cNvPr id="0" name=""/>
        <dsp:cNvSpPr/>
      </dsp:nvSpPr>
      <dsp:spPr>
        <a:xfrm>
          <a:off x="3698153" y="12829"/>
          <a:ext cx="4691213" cy="46912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t>ISO14971 Scope</a:t>
          </a:r>
          <a:r>
            <a:rPr lang="en-US" sz="2000" b="0" i="0" kern="1200" baseline="0" dirty="0"/>
            <a:t>: “The </a:t>
          </a:r>
          <a:r>
            <a:rPr lang="en-US" sz="2000" b="0" i="1" kern="1200" baseline="0" dirty="0"/>
            <a:t>process… </a:t>
          </a:r>
          <a:r>
            <a:rPr lang="en-US" sz="2000" b="0" i="0" kern="1200" baseline="0" dirty="0"/>
            <a:t>intends to assist </a:t>
          </a:r>
          <a:r>
            <a:rPr lang="en-US" sz="2000" b="0" i="1" kern="1200" baseline="0" dirty="0"/>
            <a:t>manufacturers </a:t>
          </a:r>
          <a:r>
            <a:rPr lang="en-US" sz="2000" b="0" i="0" kern="1200" baseline="0" dirty="0"/>
            <a:t>of </a:t>
          </a:r>
          <a:r>
            <a:rPr lang="en-US" sz="2000" b="0" i="1" kern="1200" baseline="0" dirty="0"/>
            <a:t>medical devices </a:t>
          </a:r>
          <a:r>
            <a:rPr lang="en-US" sz="2000" b="0" i="0" kern="1200" baseline="0" dirty="0"/>
            <a:t>to identify the </a:t>
          </a:r>
          <a:r>
            <a:rPr lang="en-US" sz="2000" b="1" i="1" kern="1200" baseline="0" dirty="0">
              <a:solidFill>
                <a:srgbClr val="FF0000"/>
              </a:solidFill>
            </a:rPr>
            <a:t>hazards</a:t>
          </a:r>
          <a:r>
            <a:rPr lang="en-US" sz="2000" b="0" i="1" kern="1200" baseline="0" dirty="0"/>
            <a:t> </a:t>
          </a:r>
          <a:r>
            <a:rPr lang="en-US" sz="2000" b="0" i="0" kern="1200" baseline="0" dirty="0"/>
            <a:t>associated with the </a:t>
          </a:r>
          <a:r>
            <a:rPr lang="en-US" sz="2000" b="0" i="1" kern="1200" baseline="0" dirty="0"/>
            <a:t>medical device</a:t>
          </a:r>
          <a:r>
            <a:rPr lang="en-US" sz="2000" b="0" i="0" kern="1200" baseline="0" dirty="0"/>
            <a:t>, to estimate and evaluate the associated </a:t>
          </a:r>
          <a:r>
            <a:rPr lang="en-US" sz="2000" b="1" i="1" kern="1200" baseline="0" dirty="0">
              <a:solidFill>
                <a:srgbClr val="FF0000"/>
              </a:solidFill>
            </a:rPr>
            <a:t>risks</a:t>
          </a:r>
          <a:r>
            <a:rPr lang="en-US" sz="2000" b="0" i="0" kern="1200" baseline="0" dirty="0"/>
            <a:t>, to control these </a:t>
          </a:r>
          <a:r>
            <a:rPr lang="en-US" sz="2000" b="1" i="1" kern="1200" baseline="0" dirty="0">
              <a:solidFill>
                <a:srgbClr val="FF0000"/>
              </a:solidFill>
            </a:rPr>
            <a:t>risks</a:t>
          </a:r>
          <a:r>
            <a:rPr lang="en-US" sz="2000" b="0" i="0" kern="1200" baseline="0" dirty="0"/>
            <a:t>, and to monitor the effectiveness of the controls.”</a:t>
          </a:r>
          <a:endParaRPr lang="en-US" sz="2000" kern="1200" dirty="0"/>
        </a:p>
      </dsp:txBody>
      <dsp:txXfrm>
        <a:off x="5029443" y="566024"/>
        <a:ext cx="2704843" cy="3584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42963-0829-43CA-9D36-6146E538B306}">
      <dsp:nvSpPr>
        <dsp:cNvPr id="0" name=""/>
        <dsp:cNvSpPr/>
      </dsp:nvSpPr>
      <dsp:spPr>
        <a:xfrm>
          <a:off x="353804" y="326"/>
          <a:ext cx="6312789" cy="2271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baseline="0" dirty="0"/>
            <a:t>ISO14971 is a </a:t>
          </a:r>
          <a:r>
            <a:rPr lang="en-US" sz="2500" b="1" kern="1200" baseline="0" dirty="0"/>
            <a:t>normative reference</a:t>
          </a:r>
          <a:r>
            <a:rPr lang="en-US" sz="2500" kern="1200" baseline="0" dirty="0"/>
            <a:t> </a:t>
          </a:r>
          <a:r>
            <a:rPr lang="en-US" sz="2500" b="1" kern="1200" baseline="0" dirty="0"/>
            <a:t>within ISO14155 </a:t>
          </a:r>
          <a:r>
            <a:rPr lang="en-US" sz="2500" kern="1200" baseline="0" dirty="0"/>
            <a:t>to ensure medical device </a:t>
          </a:r>
          <a:r>
            <a:rPr lang="en-US" sz="2500" b="1" kern="1200" baseline="0" dirty="0"/>
            <a:t>risk management (RM) </a:t>
          </a:r>
          <a:r>
            <a:rPr lang="en-US" sz="2500" kern="1200" baseline="0" dirty="0"/>
            <a:t>is embedded in clinical investigations, </a:t>
          </a:r>
          <a:r>
            <a:rPr lang="en-US" sz="2500" u="sng" kern="1200" baseline="0" dirty="0"/>
            <a:t>bridging</a:t>
          </a:r>
          <a:r>
            <a:rPr lang="en-US" sz="2500" kern="1200" baseline="0" dirty="0"/>
            <a:t> engineering and clinical safety requirements (ISO14971 has no normative references).</a:t>
          </a:r>
          <a:endParaRPr lang="en-US" sz="2500" kern="1200" dirty="0"/>
        </a:p>
      </dsp:txBody>
      <dsp:txXfrm>
        <a:off x="420322" y="66844"/>
        <a:ext cx="6179753" cy="2138044"/>
      </dsp:txXfrm>
    </dsp:sp>
    <dsp:sp modelId="{509BFF80-4F1D-448E-95BD-3771C718AC3B}">
      <dsp:nvSpPr>
        <dsp:cNvPr id="0" name=""/>
        <dsp:cNvSpPr/>
      </dsp:nvSpPr>
      <dsp:spPr>
        <a:xfrm>
          <a:off x="985083" y="2271407"/>
          <a:ext cx="631278" cy="1410834"/>
        </a:xfrm>
        <a:custGeom>
          <a:avLst/>
          <a:gdLst/>
          <a:ahLst/>
          <a:cxnLst/>
          <a:rect l="0" t="0" r="0" b="0"/>
          <a:pathLst>
            <a:path>
              <a:moveTo>
                <a:pt x="0" y="0"/>
              </a:moveTo>
              <a:lnTo>
                <a:pt x="0" y="1410834"/>
              </a:lnTo>
              <a:lnTo>
                <a:pt x="631278" y="14108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61C3B8-D02C-4B6D-880C-A3048D642A28}">
      <dsp:nvSpPr>
        <dsp:cNvPr id="0" name=""/>
        <dsp:cNvSpPr/>
      </dsp:nvSpPr>
      <dsp:spPr>
        <a:xfrm>
          <a:off x="1616362" y="2839586"/>
          <a:ext cx="4188272" cy="16853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 </a:t>
          </a:r>
          <a:r>
            <a:rPr lang="en-US" sz="2000" b="1" kern="1200" dirty="0"/>
            <a:t>normative reference</a:t>
          </a:r>
          <a:r>
            <a:rPr lang="en-US" sz="2000" kern="1200" dirty="0"/>
            <a:t> is a document providing mandatory standards, guidelines, or specifications to be followed in a particular context.</a:t>
          </a:r>
        </a:p>
      </dsp:txBody>
      <dsp:txXfrm>
        <a:off x="1665723" y="2888947"/>
        <a:ext cx="4089550" cy="1586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229601"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Knowledge Check #1</a:t>
          </a:r>
          <a:endParaRPr lang="en-US" sz="4300" kern="1200"/>
        </a:p>
      </dsp:txBody>
      <dsp:txXfrm>
        <a:off x="49119" y="56584"/>
        <a:ext cx="8131363" cy="907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229601"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a:t>Knowledge Check #1</a:t>
          </a:r>
          <a:endParaRPr lang="en-US" sz="4300" kern="1200"/>
        </a:p>
      </dsp:txBody>
      <dsp:txXfrm>
        <a:off x="49119" y="56584"/>
        <a:ext cx="8131363" cy="907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6176-6660-43FD-9B9B-82CA19F556CE}">
      <dsp:nvSpPr>
        <dsp:cNvPr id="0" name=""/>
        <dsp:cNvSpPr/>
      </dsp:nvSpPr>
      <dsp:spPr>
        <a:xfrm>
          <a:off x="414732" y="471224"/>
          <a:ext cx="3580420" cy="358042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lang="en-US" sz="2000" b="1" u="sng" kern="1200" baseline="0" dirty="0">
              <a:latin typeface="+mj-lt"/>
            </a:rPr>
            <a:t>Plan</a:t>
          </a:r>
          <a:endParaRPr lang="en-US" sz="1600" b="1" u="sng" kern="1200" baseline="0" dirty="0">
            <a:latin typeface="+mj-lt"/>
          </a:endParaRPr>
        </a:p>
        <a:p>
          <a:pPr marL="0" lvl="0" indent="0" algn="ctr" defTabSz="889000">
            <a:lnSpc>
              <a:spcPct val="90000"/>
            </a:lnSpc>
            <a:spcBef>
              <a:spcPct val="0"/>
            </a:spcBef>
            <a:spcAft>
              <a:spcPts val="0"/>
            </a:spcAft>
            <a:buNone/>
          </a:pPr>
          <a:r>
            <a:rPr lang="en-US" sz="1600" kern="1200" baseline="0" dirty="0">
              <a:latin typeface="+mj-lt"/>
            </a:rPr>
            <a:t>Protocol must identify and consider all clinical trial </a:t>
          </a:r>
          <a:r>
            <a:rPr lang="en-US" sz="1600" b="1" u="sng" kern="1200" baseline="0" dirty="0">
              <a:latin typeface="+mj-lt"/>
            </a:rPr>
            <a:t>risks</a:t>
          </a:r>
          <a:endParaRPr lang="en-US" sz="1600" kern="1200" dirty="0">
            <a:latin typeface="+mj-lt"/>
          </a:endParaRPr>
        </a:p>
      </dsp:txBody>
      <dsp:txXfrm>
        <a:off x="2301698" y="1229932"/>
        <a:ext cx="1278721" cy="1065601"/>
      </dsp:txXfrm>
    </dsp:sp>
    <dsp:sp modelId="{9ED288EF-043F-439C-B900-FCE8B4628D4C}">
      <dsp:nvSpPr>
        <dsp:cNvPr id="0" name=""/>
        <dsp:cNvSpPr/>
      </dsp:nvSpPr>
      <dsp:spPr>
        <a:xfrm>
          <a:off x="340992" y="599096"/>
          <a:ext cx="3580420" cy="358042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lang="en-US" sz="2000" b="1" u="sng" kern="1200" baseline="0" dirty="0">
              <a:latin typeface="+mj-lt"/>
            </a:rPr>
            <a:t>Monitor</a:t>
          </a:r>
          <a:endParaRPr lang="en-US" sz="1600" b="1" u="sng" kern="1200" baseline="0" dirty="0">
            <a:latin typeface="+mj-lt"/>
          </a:endParaRPr>
        </a:p>
        <a:p>
          <a:pPr marL="0" lvl="0" indent="0" algn="ctr" defTabSz="889000">
            <a:lnSpc>
              <a:spcPct val="90000"/>
            </a:lnSpc>
            <a:spcBef>
              <a:spcPct val="0"/>
            </a:spcBef>
            <a:spcAft>
              <a:spcPts val="0"/>
            </a:spcAft>
            <a:buNone/>
          </a:pPr>
          <a:r>
            <a:rPr lang="en-US" sz="1600" kern="1200" baseline="0" dirty="0">
              <a:latin typeface="+mj-lt"/>
            </a:rPr>
            <a:t>Sponsor must continuously observe, evaluate and react to </a:t>
          </a:r>
          <a:r>
            <a:rPr lang="en-US" sz="1600" b="1" u="sng" kern="1200" baseline="0" dirty="0">
              <a:latin typeface="+mj-lt"/>
            </a:rPr>
            <a:t>risks</a:t>
          </a:r>
          <a:r>
            <a:rPr lang="en-US" sz="1600" kern="1200" baseline="0" dirty="0">
              <a:latin typeface="+mj-lt"/>
            </a:rPr>
            <a:t> throughout the trial</a:t>
          </a:r>
          <a:endParaRPr lang="en-US" sz="1600" kern="1200" dirty="0">
            <a:latin typeface="+mj-lt"/>
          </a:endParaRPr>
        </a:p>
      </dsp:txBody>
      <dsp:txXfrm>
        <a:off x="1193473" y="2922107"/>
        <a:ext cx="1918082" cy="937729"/>
      </dsp:txXfrm>
    </dsp:sp>
    <dsp:sp modelId="{E8FC2DAB-A8D6-416A-BA96-B61A1FCF6BFF}">
      <dsp:nvSpPr>
        <dsp:cNvPr id="0" name=""/>
        <dsp:cNvSpPr/>
      </dsp:nvSpPr>
      <dsp:spPr>
        <a:xfrm>
          <a:off x="267252" y="471224"/>
          <a:ext cx="3580420" cy="358042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lang="en-US" sz="2000" b="1" u="sng" kern="1200" baseline="0" dirty="0">
              <a:latin typeface="+mj-lt"/>
            </a:rPr>
            <a:t>Report</a:t>
          </a:r>
          <a:endParaRPr lang="en-US" sz="1600" b="1" u="sng" kern="1200" baseline="0" dirty="0">
            <a:latin typeface="+mj-lt"/>
          </a:endParaRPr>
        </a:p>
        <a:p>
          <a:pPr marL="0" lvl="0" indent="0" algn="ctr" defTabSz="889000">
            <a:lnSpc>
              <a:spcPct val="90000"/>
            </a:lnSpc>
            <a:spcBef>
              <a:spcPct val="0"/>
            </a:spcBef>
            <a:spcAft>
              <a:spcPts val="0"/>
            </a:spcAft>
            <a:buNone/>
          </a:pPr>
          <a:r>
            <a:rPr lang="en-US" sz="1600" kern="1200" baseline="0" dirty="0">
              <a:latin typeface="+mj-lt"/>
            </a:rPr>
            <a:t>Analyze/report findings, including </a:t>
          </a:r>
          <a:r>
            <a:rPr lang="en-US" sz="1600" b="1" u="sng" kern="1200" baseline="0" dirty="0">
              <a:latin typeface="+mj-lt"/>
            </a:rPr>
            <a:t>risk</a:t>
          </a:r>
          <a:r>
            <a:rPr lang="en-US" sz="1600" kern="1200" baseline="0" dirty="0">
              <a:latin typeface="+mj-lt"/>
            </a:rPr>
            <a:t> mitigations</a:t>
          </a:r>
          <a:endParaRPr lang="en-US" sz="1600" kern="1200" dirty="0">
            <a:latin typeface="+mj-lt"/>
          </a:endParaRPr>
        </a:p>
      </dsp:txBody>
      <dsp:txXfrm>
        <a:off x="681984" y="1229932"/>
        <a:ext cx="1278721" cy="1065601"/>
      </dsp:txXfrm>
    </dsp:sp>
    <dsp:sp modelId="{2956842B-EDE5-4EEA-BEB6-3D7312655E28}">
      <dsp:nvSpPr>
        <dsp:cNvPr id="0" name=""/>
        <dsp:cNvSpPr/>
      </dsp:nvSpPr>
      <dsp:spPr>
        <a:xfrm>
          <a:off x="193382" y="249579"/>
          <a:ext cx="4023710" cy="402371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4A365-97D8-419C-A480-C50C32866D0D}">
      <dsp:nvSpPr>
        <dsp:cNvPr id="0" name=""/>
        <dsp:cNvSpPr/>
      </dsp:nvSpPr>
      <dsp:spPr>
        <a:xfrm>
          <a:off x="119347" y="377225"/>
          <a:ext cx="4023710" cy="402371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1FBD8-C167-41AC-98F1-700AB62E9166}">
      <dsp:nvSpPr>
        <dsp:cNvPr id="0" name=""/>
        <dsp:cNvSpPr/>
      </dsp:nvSpPr>
      <dsp:spPr>
        <a:xfrm>
          <a:off x="45312" y="249579"/>
          <a:ext cx="4023710" cy="402371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FCBE7-E228-40CB-B233-3B8333EDCA43}">
      <dsp:nvSpPr>
        <dsp:cNvPr id="0" name=""/>
        <dsp:cNvSpPr/>
      </dsp:nvSpPr>
      <dsp:spPr>
        <a:xfrm>
          <a:off x="1846314" y="1216"/>
          <a:ext cx="1295830" cy="12958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Risk Assessment (analysis and evaluation)</a:t>
          </a:r>
        </a:p>
      </dsp:txBody>
      <dsp:txXfrm>
        <a:off x="2036084" y="190986"/>
        <a:ext cx="916290" cy="916290"/>
      </dsp:txXfrm>
    </dsp:sp>
    <dsp:sp modelId="{77F34316-FC4C-44F1-8509-41C1CEFD4EAA}">
      <dsp:nvSpPr>
        <dsp:cNvPr id="0" name=""/>
        <dsp:cNvSpPr/>
      </dsp:nvSpPr>
      <dsp:spPr>
        <a:xfrm rot="2160000">
          <a:off x="3101196" y="996594"/>
          <a:ext cx="344499" cy="43734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a:off x="3111065" y="1053688"/>
        <a:ext cx="241149" cy="262406"/>
      </dsp:txXfrm>
    </dsp:sp>
    <dsp:sp modelId="{51679F77-964D-4865-9305-E987ECE631F6}">
      <dsp:nvSpPr>
        <dsp:cNvPr id="0" name=""/>
        <dsp:cNvSpPr/>
      </dsp:nvSpPr>
      <dsp:spPr>
        <a:xfrm>
          <a:off x="3420523" y="1144946"/>
          <a:ext cx="1295830" cy="1295830"/>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Risk Control</a:t>
          </a:r>
        </a:p>
      </dsp:txBody>
      <dsp:txXfrm>
        <a:off x="3610293" y="1334716"/>
        <a:ext cx="916290" cy="916290"/>
      </dsp:txXfrm>
    </dsp:sp>
    <dsp:sp modelId="{15695479-13AA-4A22-97EB-F5ABD5D3680F}">
      <dsp:nvSpPr>
        <dsp:cNvPr id="0" name=""/>
        <dsp:cNvSpPr/>
      </dsp:nvSpPr>
      <dsp:spPr>
        <a:xfrm rot="6480000">
          <a:off x="3598554" y="2490214"/>
          <a:ext cx="344499" cy="437342"/>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rot="10800000">
        <a:off x="3666197" y="2528536"/>
        <a:ext cx="241149" cy="262406"/>
      </dsp:txXfrm>
    </dsp:sp>
    <dsp:sp modelId="{67183E6B-0414-4CE5-B995-5E89BF647C97}">
      <dsp:nvSpPr>
        <dsp:cNvPr id="0" name=""/>
        <dsp:cNvSpPr/>
      </dsp:nvSpPr>
      <dsp:spPr>
        <a:xfrm>
          <a:off x="2819229" y="2995540"/>
          <a:ext cx="1295830" cy="1295830"/>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Evaluation of Overall Residual Risk</a:t>
          </a:r>
        </a:p>
      </dsp:txBody>
      <dsp:txXfrm>
        <a:off x="3008999" y="3185310"/>
        <a:ext cx="916290" cy="916290"/>
      </dsp:txXfrm>
    </dsp:sp>
    <dsp:sp modelId="{CD600F1A-57CC-4058-8F91-C5592015E196}">
      <dsp:nvSpPr>
        <dsp:cNvPr id="0" name=""/>
        <dsp:cNvSpPr/>
      </dsp:nvSpPr>
      <dsp:spPr>
        <a:xfrm rot="10800000">
          <a:off x="2331729" y="3424784"/>
          <a:ext cx="344499" cy="43734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rot="10800000">
        <a:off x="2435079" y="3512252"/>
        <a:ext cx="241149" cy="262406"/>
      </dsp:txXfrm>
    </dsp:sp>
    <dsp:sp modelId="{7074006C-8BD1-4835-A9FA-72818CE38751}">
      <dsp:nvSpPr>
        <dsp:cNvPr id="0" name=""/>
        <dsp:cNvSpPr/>
      </dsp:nvSpPr>
      <dsp:spPr>
        <a:xfrm>
          <a:off x="873399" y="2995540"/>
          <a:ext cx="1295830" cy="1295830"/>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Risk Manage-</a:t>
          </a:r>
          <a:r>
            <a:rPr lang="en-US" sz="1400" b="1" kern="1200" dirty="0" err="1">
              <a:latin typeface="+mj-lt"/>
            </a:rPr>
            <a:t>ment</a:t>
          </a:r>
          <a:r>
            <a:rPr lang="en-US" sz="1400" b="1" kern="1200" dirty="0">
              <a:latin typeface="+mj-lt"/>
            </a:rPr>
            <a:t> Review</a:t>
          </a:r>
        </a:p>
      </dsp:txBody>
      <dsp:txXfrm>
        <a:off x="1063169" y="3185310"/>
        <a:ext cx="916290" cy="916290"/>
      </dsp:txXfrm>
    </dsp:sp>
    <dsp:sp modelId="{59A0F08A-1A00-4079-A3F5-5FB4E18E8628}">
      <dsp:nvSpPr>
        <dsp:cNvPr id="0" name=""/>
        <dsp:cNvSpPr/>
      </dsp:nvSpPr>
      <dsp:spPr>
        <a:xfrm rot="15120000">
          <a:off x="1051430" y="2508759"/>
          <a:ext cx="344499" cy="437342"/>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rot="10800000">
        <a:off x="1119073" y="2645373"/>
        <a:ext cx="241149" cy="262406"/>
      </dsp:txXfrm>
    </dsp:sp>
    <dsp:sp modelId="{E8D8D8E3-E76C-45F6-BB30-7F5509F7692F}">
      <dsp:nvSpPr>
        <dsp:cNvPr id="0" name=""/>
        <dsp:cNvSpPr/>
      </dsp:nvSpPr>
      <dsp:spPr>
        <a:xfrm>
          <a:off x="272105" y="1144946"/>
          <a:ext cx="1295830" cy="1295830"/>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atin typeface="+mj-lt"/>
            </a:rPr>
            <a:t>Production and Post-Production Activities</a:t>
          </a:r>
        </a:p>
      </dsp:txBody>
      <dsp:txXfrm>
        <a:off x="461875" y="1334716"/>
        <a:ext cx="916290" cy="916290"/>
      </dsp:txXfrm>
    </dsp:sp>
    <dsp:sp modelId="{38CC0568-D4CC-49AA-B005-CC1EEF8C943F}">
      <dsp:nvSpPr>
        <dsp:cNvPr id="0" name=""/>
        <dsp:cNvSpPr/>
      </dsp:nvSpPr>
      <dsp:spPr>
        <a:xfrm rot="19440000">
          <a:off x="1526987" y="1008056"/>
          <a:ext cx="344499" cy="43734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1" kern="1200">
            <a:latin typeface="+mj-lt"/>
          </a:endParaRPr>
        </a:p>
      </dsp:txBody>
      <dsp:txXfrm>
        <a:off x="1536856" y="1125898"/>
        <a:ext cx="241149" cy="262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9B7A8-8AAA-446C-8EB1-429BA41FBBF2}">
      <dsp:nvSpPr>
        <dsp:cNvPr id="0" name=""/>
        <dsp:cNvSpPr/>
      </dsp:nvSpPr>
      <dsp:spPr>
        <a:xfrm>
          <a:off x="0" y="7465"/>
          <a:ext cx="8565037" cy="1006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Knowledge Check #2</a:t>
          </a:r>
          <a:endParaRPr lang="en-US" sz="4300" kern="1200" dirty="0"/>
        </a:p>
      </dsp:txBody>
      <dsp:txXfrm>
        <a:off x="49119" y="56584"/>
        <a:ext cx="8466799" cy="9079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41" y="1"/>
            <a:ext cx="4002299" cy="348711"/>
          </a:xfrm>
          <a:prstGeom prst="rect">
            <a:avLst/>
          </a:prstGeom>
        </p:spPr>
        <p:txBody>
          <a:bodyPr vert="horz" lIns="92492" tIns="46246" rIns="92492" bIns="46246" rtlCol="0"/>
          <a:lstStyle>
            <a:lvl1pPr algn="r">
              <a:defRPr sz="1200"/>
            </a:lvl1pPr>
          </a:lstStyle>
          <a:p>
            <a:fld id="{46D03A21-607D-4312-984E-EF5CBE5CAFB8}" type="datetime1">
              <a:rPr lang="en-US" smtClean="0"/>
              <a:t>4/8/2025</a:t>
            </a:fld>
            <a:endParaRPr lang="en-US"/>
          </a:p>
        </p:txBody>
      </p:sp>
      <p:sp>
        <p:nvSpPr>
          <p:cNvPr id="4" name="Footer Placeholder 3"/>
          <p:cNvSpPr>
            <a:spLocks noGrp="1"/>
          </p:cNvSpPr>
          <p:nvPr>
            <p:ph type="ftr" sz="quarter" idx="2"/>
          </p:nvPr>
        </p:nvSpPr>
        <p:spPr>
          <a:xfrm>
            <a:off x="1" y="6601367"/>
            <a:ext cx="4002299" cy="348710"/>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41" y="6601367"/>
            <a:ext cx="4002299" cy="348710"/>
          </a:xfrm>
          <a:prstGeom prst="rect">
            <a:avLst/>
          </a:prstGeom>
        </p:spPr>
        <p:txBody>
          <a:bodyPr vert="horz" lIns="92492" tIns="46246" rIns="92492" bIns="46246" rtlCol="0" anchor="b"/>
          <a:lstStyle>
            <a:lvl1pPr algn="r">
              <a:defRPr sz="1200"/>
            </a:lvl1pPr>
          </a:lstStyle>
          <a:p>
            <a:fld id="{F78311A2-7559-4E80-96AC-A3A66EC22ABB}" type="slidenum">
              <a:rPr lang="en-US" smtClean="0"/>
              <a:t>‹#›</a:t>
            </a:fld>
            <a:endParaRPr lang="en-US"/>
          </a:p>
        </p:txBody>
      </p:sp>
    </p:spTree>
    <p:extLst>
      <p:ext uri="{BB962C8B-B14F-4D97-AF65-F5344CB8AC3E}">
        <p14:creationId xmlns:p14="http://schemas.microsoft.com/office/powerpoint/2010/main" val="223416858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19" cy="3488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947" y="0"/>
            <a:ext cx="4002019" cy="348818"/>
          </a:xfrm>
          <a:prstGeom prst="rect">
            <a:avLst/>
          </a:prstGeom>
        </p:spPr>
        <p:txBody>
          <a:bodyPr vert="horz" lIns="91440" tIns="45720" rIns="91440" bIns="45720" rtlCol="0"/>
          <a:lstStyle>
            <a:lvl1pPr algn="r">
              <a:defRPr sz="1200"/>
            </a:lvl1pPr>
          </a:lstStyle>
          <a:p>
            <a:fld id="{8C624712-30D4-47CC-B983-29DF9F85CC3F}" type="datetime1">
              <a:rPr lang="en-US" smtClean="0"/>
              <a:t>4/8/2025</a:t>
            </a:fld>
            <a:endParaRPr lang="en-US"/>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031" y="3344828"/>
            <a:ext cx="7388016" cy="2736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257"/>
            <a:ext cx="4002019" cy="3488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947" y="6601257"/>
            <a:ext cx="4002019" cy="348818"/>
          </a:xfrm>
          <a:prstGeom prst="rect">
            <a:avLst/>
          </a:prstGeom>
        </p:spPr>
        <p:txBody>
          <a:bodyPr vert="horz" lIns="91440" tIns="45720" rIns="91440" bIns="45720" rtlCol="0" anchor="b"/>
          <a:lstStyle>
            <a:lvl1pPr algn="r">
              <a:defRPr sz="1200"/>
            </a:lvl1pPr>
          </a:lstStyle>
          <a:p>
            <a:fld id="{A4AB8C11-63BA-4F1F-9D6C-D75EEF4F3001}" type="slidenum">
              <a:rPr lang="en-US" smtClean="0"/>
              <a:t>‹#›</a:t>
            </a:fld>
            <a:endParaRPr lang="en-US"/>
          </a:p>
        </p:txBody>
      </p:sp>
    </p:spTree>
    <p:extLst>
      <p:ext uri="{BB962C8B-B14F-4D97-AF65-F5344CB8AC3E}">
        <p14:creationId xmlns:p14="http://schemas.microsoft.com/office/powerpoint/2010/main" val="126431580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A4AB8C11-63BA-4F1F-9D6C-D75EEF4F3001}" type="slidenum">
              <a:rPr lang="en-US" smtClean="0"/>
              <a:t>1</a:t>
            </a:fld>
            <a:endParaRPr lang="en-US"/>
          </a:p>
        </p:txBody>
      </p:sp>
      <p:sp>
        <p:nvSpPr>
          <p:cNvPr id="6" name="Date Placeholder 5"/>
          <p:cNvSpPr>
            <a:spLocks noGrp="1"/>
          </p:cNvSpPr>
          <p:nvPr>
            <p:ph type="dt" idx="12"/>
          </p:nvPr>
        </p:nvSpPr>
        <p:spPr/>
        <p:txBody>
          <a:bodyPr/>
          <a:lstStyle/>
          <a:p>
            <a:fld id="{9C0A9689-3866-4138-9A53-08BAEF80B30A}" type="datetime1">
              <a:rPr lang="en-US" smtClean="0"/>
              <a:t>4/8/2025</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84389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8C624712-30D4-47CC-B983-29DF9F85CC3F}" type="datetime1">
              <a:rPr lang="en-US" smtClean="0"/>
              <a:t>4/8/2025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A4AB8C11-63BA-4F1F-9D6C-D75EEF4F3001}" type="slidenum">
              <a:rPr lang="en-US" smtClean="0"/>
              <a:t>2</a:t>
            </a:fld>
            <a:endParaRPr lang="en-US"/>
          </a:p>
        </p:txBody>
      </p:sp>
    </p:spTree>
    <p:extLst>
      <p:ext uri="{BB962C8B-B14F-4D97-AF65-F5344CB8AC3E}">
        <p14:creationId xmlns:p14="http://schemas.microsoft.com/office/powerpoint/2010/main" val="1968477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8363"/>
            <a:ext cx="7772400" cy="2387600"/>
          </a:xfrm>
        </p:spPr>
        <p:txBody>
          <a:bodyPr anchor="b">
            <a:normAutofit/>
          </a:bodyPr>
          <a:lstStyle>
            <a:lvl1pPr algn="ctr">
              <a:defRPr sz="4800" b="1"/>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43000" y="4618038"/>
            <a:ext cx="6858000" cy="1501408"/>
          </a:xfrm>
        </p:spPr>
        <p:txBody>
          <a:bodyPr/>
          <a:lstStyle>
            <a:lvl1pPr marL="0" indent="0" algn="ctr">
              <a:buNone/>
              <a:defRPr sz="2400" i="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r>
              <a:rPr lang="en-US" dirty="0"/>
              <a:t>&lt;add presentation info: Client, Presenter, etc.&gt;</a:t>
            </a:r>
          </a:p>
        </p:txBody>
      </p:sp>
      <p:sp>
        <p:nvSpPr>
          <p:cNvPr id="5" name="Footer Placeholder 4"/>
          <p:cNvSpPr>
            <a:spLocks noGrp="1"/>
          </p:cNvSpPr>
          <p:nvPr>
            <p:ph type="ftr" sz="quarter" idx="11"/>
          </p:nvPr>
        </p:nvSpPr>
        <p:spPr/>
        <p:txBody>
          <a:bodyPr/>
          <a:lstStyle/>
          <a:p>
            <a:r>
              <a:rPr lang="en-US" dirty="0">
                <a:solidFill>
                  <a:srgbClr val="000000">
                    <a:tint val="75000"/>
                  </a:srgbClr>
                </a:solidFill>
              </a:rPr>
              <a:t>© 2025 Frestedt Incorporated</a:t>
            </a:r>
          </a:p>
        </p:txBody>
      </p:sp>
      <p:pic>
        <p:nvPicPr>
          <p:cNvPr id="8" name="Picture 7"/>
          <p:cNvPicPr>
            <a:picLocks noChangeAspect="1"/>
          </p:cNvPicPr>
          <p:nvPr userDrawn="1"/>
        </p:nvPicPr>
        <p:blipFill>
          <a:blip r:embed="rId2"/>
          <a:stretch>
            <a:fillRect/>
          </a:stretch>
        </p:blipFill>
        <p:spPr>
          <a:xfrm>
            <a:off x="2401728" y="280850"/>
            <a:ext cx="4334081" cy="1568292"/>
          </a:xfrm>
          <a:prstGeom prst="rect">
            <a:avLst/>
          </a:prstGeom>
        </p:spPr>
      </p:pic>
      <p:grpSp>
        <p:nvGrpSpPr>
          <p:cNvPr id="10" name="Group 9"/>
          <p:cNvGrpSpPr/>
          <p:nvPr userDrawn="1"/>
        </p:nvGrpSpPr>
        <p:grpSpPr>
          <a:xfrm>
            <a:off x="0" y="1939132"/>
            <a:ext cx="9145190" cy="295386"/>
            <a:chOff x="-397" y="1219200"/>
            <a:chExt cx="9145190" cy="295386"/>
          </a:xfrm>
        </p:grpSpPr>
        <p:pic>
          <p:nvPicPr>
            <p:cNvPr id="11" name="Picture 10"/>
            <p:cNvPicPr>
              <a:picLocks noChangeAspect="1"/>
            </p:cNvPicPr>
            <p:nvPr userDrawn="1"/>
          </p:nvPicPr>
          <p:blipFill>
            <a:blip r:embed="rId3"/>
            <a:stretch>
              <a:fillRect/>
            </a:stretch>
          </p:blipFill>
          <p:spPr>
            <a:xfrm>
              <a:off x="-397" y="1219200"/>
              <a:ext cx="9144793" cy="140220"/>
            </a:xfrm>
            <a:prstGeom prst="rect">
              <a:avLst/>
            </a:prstGeom>
          </p:spPr>
        </p:pic>
        <p:pic>
          <p:nvPicPr>
            <p:cNvPr id="15" name="Picture 14"/>
            <p:cNvPicPr>
              <a:picLocks noChangeAspect="1"/>
            </p:cNvPicPr>
            <p:nvPr userDrawn="1"/>
          </p:nvPicPr>
          <p:blipFill>
            <a:blip r:embed="rId4"/>
            <a:stretch>
              <a:fillRect/>
            </a:stretch>
          </p:blipFill>
          <p:spPr>
            <a:xfrm>
              <a:off x="0" y="1362173"/>
              <a:ext cx="9144793" cy="152413"/>
            </a:xfrm>
            <a:prstGeom prst="rect">
              <a:avLst/>
            </a:prstGeom>
          </p:spPr>
        </p:pic>
      </p:grpSp>
      <p:sp>
        <p:nvSpPr>
          <p:cNvPr id="13" name="Slide Number Placeholder 3"/>
          <p:cNvSpPr>
            <a:spLocks noGrp="1"/>
          </p:cNvSpPr>
          <p:nvPr>
            <p:ph type="sldNum" sz="quarter" idx="12"/>
          </p:nvPr>
        </p:nvSpPr>
        <p:spPr>
          <a:xfrm>
            <a:off x="304800" y="6319658"/>
            <a:ext cx="2057400" cy="365125"/>
          </a:xfrm>
        </p:spPr>
        <p:txBody>
          <a:bodyPr/>
          <a:lstStyle/>
          <a:p>
            <a:fld id="{4AB37DCE-BADD-4184-BBC8-E24EC92EC18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968454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897392"/>
            <a:ext cx="4876800" cy="3287931"/>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AB37DCE-BADD-4184-BBC8-E24EC92EC18B}" type="slidenum">
              <a:rPr lang="en-US" smtClean="0">
                <a:solidFill>
                  <a:srgbClr val="000000">
                    <a:tint val="75000"/>
                  </a:srgbClr>
                </a:solidFill>
              </a:rPr>
              <a:pPr/>
              <a:t>‹#›</a:t>
            </a:fld>
            <a:endParaRPr lang="en-US" dirty="0">
              <a:solidFill>
                <a:srgbClr val="000000">
                  <a:tint val="75000"/>
                </a:srgbClr>
              </a:solidFill>
            </a:endParaRPr>
          </a:p>
        </p:txBody>
      </p:sp>
      <p:pic>
        <p:nvPicPr>
          <p:cNvPr id="7" name="Picture 6"/>
          <p:cNvPicPr>
            <a:picLocks noChangeAspect="1"/>
          </p:cNvPicPr>
          <p:nvPr userDrawn="1"/>
        </p:nvPicPr>
        <p:blipFill>
          <a:blip r:embed="rId2"/>
          <a:stretch>
            <a:fillRect/>
          </a:stretch>
        </p:blipFill>
        <p:spPr>
          <a:xfrm>
            <a:off x="2400696" y="237755"/>
            <a:ext cx="4343400" cy="1571624"/>
          </a:xfrm>
          <a:prstGeom prst="rect">
            <a:avLst/>
          </a:prstGeom>
        </p:spPr>
      </p:pic>
      <p:grpSp>
        <p:nvGrpSpPr>
          <p:cNvPr id="13" name="Group 12"/>
          <p:cNvGrpSpPr/>
          <p:nvPr userDrawn="1"/>
        </p:nvGrpSpPr>
        <p:grpSpPr>
          <a:xfrm>
            <a:off x="0" y="1939132"/>
            <a:ext cx="9145190" cy="295386"/>
            <a:chOff x="-397" y="1219200"/>
            <a:chExt cx="9145190" cy="295386"/>
          </a:xfrm>
        </p:grpSpPr>
        <p:pic>
          <p:nvPicPr>
            <p:cNvPr id="14" name="Picture 13"/>
            <p:cNvPicPr>
              <a:picLocks noChangeAspect="1"/>
            </p:cNvPicPr>
            <p:nvPr userDrawn="1"/>
          </p:nvPicPr>
          <p:blipFill>
            <a:blip r:embed="rId3"/>
            <a:stretch>
              <a:fillRect/>
            </a:stretch>
          </p:blipFill>
          <p:spPr>
            <a:xfrm>
              <a:off x="-397" y="1219200"/>
              <a:ext cx="9144793" cy="140220"/>
            </a:xfrm>
            <a:prstGeom prst="rect">
              <a:avLst/>
            </a:prstGeom>
          </p:spPr>
        </p:pic>
        <p:pic>
          <p:nvPicPr>
            <p:cNvPr id="15" name="Picture 14"/>
            <p:cNvPicPr>
              <a:picLocks noChangeAspect="1"/>
            </p:cNvPicPr>
            <p:nvPr userDrawn="1"/>
          </p:nvPicPr>
          <p:blipFill>
            <a:blip r:embed="rId4"/>
            <a:stretch>
              <a:fillRect/>
            </a:stretch>
          </p:blipFill>
          <p:spPr>
            <a:xfrm>
              <a:off x="0" y="1362173"/>
              <a:ext cx="9144793" cy="152413"/>
            </a:xfrm>
            <a:prstGeom prst="rect">
              <a:avLst/>
            </a:prstGeom>
          </p:spPr>
        </p:pic>
      </p:grpSp>
      <p:sp>
        <p:nvSpPr>
          <p:cNvPr id="8" name="Footer Placeholder 4"/>
          <p:cNvSpPr>
            <a:spLocks noGrp="1"/>
          </p:cNvSpPr>
          <p:nvPr>
            <p:ph type="ftr" sz="quarter" idx="11"/>
          </p:nvPr>
        </p:nvSpPr>
        <p:spPr>
          <a:xfrm>
            <a:off x="3028950" y="6319658"/>
            <a:ext cx="3086100" cy="365125"/>
          </a:xfrm>
        </p:spPr>
        <p:txBody>
          <a:bodyPr/>
          <a:lstStyle/>
          <a:p>
            <a:r>
              <a:rPr lang="en-US" dirty="0">
                <a:solidFill>
                  <a:srgbClr val="000000">
                    <a:tint val="75000"/>
                  </a:srgbClr>
                </a:solidFill>
              </a:rPr>
              <a:t>© 2025 Frestedt Incorporated</a:t>
            </a:r>
          </a:p>
        </p:txBody>
      </p:sp>
    </p:spTree>
    <p:extLst>
      <p:ext uri="{BB962C8B-B14F-4D97-AF65-F5344CB8AC3E}">
        <p14:creationId xmlns:p14="http://schemas.microsoft.com/office/powerpoint/2010/main" val="230325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198071"/>
            <a:ext cx="8565037" cy="1021130"/>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a:xfrm>
            <a:off x="304800" y="1676401"/>
            <a:ext cx="8534400" cy="4500562"/>
          </a:xfrm>
        </p:spPr>
        <p:txBody>
          <a:bodyPr/>
          <a:lstStyle>
            <a:lvl1pPr marL="0" indent="0">
              <a:lnSpc>
                <a:spcPct val="100000"/>
              </a:lnSpc>
              <a:spcBef>
                <a:spcPts val="0"/>
              </a:spcBef>
              <a:spcAft>
                <a:spcPts val="600"/>
              </a:spcAft>
              <a:buClrTx/>
              <a:buFontTx/>
              <a:buNone/>
              <a:defRPr sz="2800" baseline="0">
                <a:solidFill>
                  <a:schemeClr val="tx1"/>
                </a:solidFill>
                <a:latin typeface="+mj-lt"/>
              </a:defRPr>
            </a:lvl1pPr>
            <a:lvl2pPr marL="254794" indent="-170260">
              <a:lnSpc>
                <a:spcPct val="100000"/>
              </a:lnSpc>
              <a:spcBef>
                <a:spcPts val="0"/>
              </a:spcBef>
              <a:spcAft>
                <a:spcPts val="600"/>
              </a:spcAft>
              <a:buClrTx/>
              <a:buFont typeface="Wingdings" panose="05000000000000000000" pitchFamily="2" charset="2"/>
              <a:buChar char="Ø"/>
              <a:defRPr sz="2800">
                <a:solidFill>
                  <a:schemeClr val="tx1"/>
                </a:solidFill>
                <a:latin typeface="+mj-lt"/>
              </a:defRPr>
            </a:lvl2pPr>
            <a:lvl3pPr marL="431006" indent="-176213">
              <a:lnSpc>
                <a:spcPct val="100000"/>
              </a:lnSpc>
              <a:spcBef>
                <a:spcPts val="0"/>
              </a:spcBef>
              <a:spcAft>
                <a:spcPts val="600"/>
              </a:spcAft>
              <a:buClrTx/>
              <a:buFont typeface="Arial" panose="020B0604020202020204" pitchFamily="34" charset="0"/>
              <a:buChar char="•"/>
              <a:defRPr sz="2400">
                <a:solidFill>
                  <a:schemeClr val="tx1"/>
                </a:solidFill>
                <a:latin typeface="+mj-lt"/>
              </a:defRPr>
            </a:lvl3pPr>
            <a:lvl4pPr marL="601266" indent="-170260">
              <a:lnSpc>
                <a:spcPct val="100000"/>
              </a:lnSpc>
              <a:spcBef>
                <a:spcPts val="0"/>
              </a:spcBef>
              <a:spcAft>
                <a:spcPts val="600"/>
              </a:spcAft>
              <a:buClrTx/>
              <a:buFont typeface="Courier New" panose="02070309020205020404" pitchFamily="49" charset="0"/>
              <a:buChar char="o"/>
              <a:defRPr sz="2000">
                <a:solidFill>
                  <a:schemeClr val="tx1"/>
                </a:solidFill>
                <a:latin typeface="+mj-lt"/>
              </a:defRPr>
            </a:lvl4pPr>
            <a:lvl5pPr marL="770335" indent="-169069">
              <a:lnSpc>
                <a:spcPct val="100000"/>
              </a:lnSpc>
              <a:spcBef>
                <a:spcPts val="0"/>
              </a:spcBef>
              <a:spcAft>
                <a:spcPts val="600"/>
              </a:spcAft>
              <a:buClrTx/>
              <a:buFont typeface="Wingdings" panose="05000000000000000000" pitchFamily="2" charset="2"/>
              <a:buChar char="§"/>
              <a:defRPr sz="1800">
                <a:solidFill>
                  <a:schemeClr val="tx1"/>
                </a:solidFill>
                <a:latin typeface="+mj-lt"/>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grpSp>
        <p:nvGrpSpPr>
          <p:cNvPr id="13" name="Group 12"/>
          <p:cNvGrpSpPr/>
          <p:nvPr userDrawn="1"/>
        </p:nvGrpSpPr>
        <p:grpSpPr>
          <a:xfrm>
            <a:off x="-397" y="1219200"/>
            <a:ext cx="9145190" cy="295386"/>
            <a:chOff x="-397" y="1219200"/>
            <a:chExt cx="9145190" cy="295386"/>
          </a:xfrm>
        </p:grpSpPr>
        <p:pic>
          <p:nvPicPr>
            <p:cNvPr id="7" name="Picture 6"/>
            <p:cNvPicPr>
              <a:picLocks noChangeAspect="1"/>
            </p:cNvPicPr>
            <p:nvPr userDrawn="1"/>
          </p:nvPicPr>
          <p:blipFill>
            <a:blip r:embed="rId2"/>
            <a:stretch>
              <a:fillRect/>
            </a:stretch>
          </p:blipFill>
          <p:spPr>
            <a:xfrm>
              <a:off x="-397" y="1219200"/>
              <a:ext cx="9144793" cy="140220"/>
            </a:xfrm>
            <a:prstGeom prst="rect">
              <a:avLst/>
            </a:prstGeom>
          </p:spPr>
        </p:pic>
        <p:pic>
          <p:nvPicPr>
            <p:cNvPr id="8" name="Picture 7"/>
            <p:cNvPicPr>
              <a:picLocks noChangeAspect="1"/>
            </p:cNvPicPr>
            <p:nvPr userDrawn="1"/>
          </p:nvPicPr>
          <p:blipFill>
            <a:blip r:embed="rId3"/>
            <a:stretch>
              <a:fillRect/>
            </a:stretch>
          </p:blipFill>
          <p:spPr>
            <a:xfrm>
              <a:off x="0" y="1362173"/>
              <a:ext cx="9144793" cy="152413"/>
            </a:xfrm>
            <a:prstGeom prst="rect">
              <a:avLst/>
            </a:prstGeom>
          </p:spPr>
        </p:pic>
      </p:grpSp>
      <p:pic>
        <p:nvPicPr>
          <p:cNvPr id="11" name="Picture 10"/>
          <p:cNvPicPr>
            <a:picLocks noChangeAspect="1"/>
          </p:cNvPicPr>
          <p:nvPr userDrawn="1"/>
        </p:nvPicPr>
        <p:blipFill>
          <a:blip r:embed="rId4"/>
          <a:stretch>
            <a:fillRect/>
          </a:stretch>
        </p:blipFill>
        <p:spPr>
          <a:xfrm>
            <a:off x="7010401" y="6096000"/>
            <a:ext cx="1853345" cy="670618"/>
          </a:xfrm>
          <a:prstGeom prst="rect">
            <a:avLst/>
          </a:prstGeom>
        </p:spPr>
      </p:pic>
      <p:sp>
        <p:nvSpPr>
          <p:cNvPr id="12" name="Footer Placeholder 4"/>
          <p:cNvSpPr>
            <a:spLocks noGrp="1"/>
          </p:cNvSpPr>
          <p:nvPr>
            <p:ph type="ftr" sz="quarter" idx="11"/>
          </p:nvPr>
        </p:nvSpPr>
        <p:spPr>
          <a:xfrm>
            <a:off x="3028950" y="6319658"/>
            <a:ext cx="3086100" cy="365125"/>
          </a:xfrm>
        </p:spPr>
        <p:txBody>
          <a:bodyPr/>
          <a:lstStyle/>
          <a:p>
            <a:r>
              <a:rPr lang="en-US" dirty="0">
                <a:solidFill>
                  <a:srgbClr val="000000">
                    <a:tint val="75000"/>
                  </a:srgbClr>
                </a:solidFill>
              </a:rPr>
              <a:t>© 2025 Frestedt Incorporated</a:t>
            </a:r>
          </a:p>
        </p:txBody>
      </p:sp>
      <p:sp>
        <p:nvSpPr>
          <p:cNvPr id="15" name="Slide Number Placeholder 3"/>
          <p:cNvSpPr>
            <a:spLocks noGrp="1"/>
          </p:cNvSpPr>
          <p:nvPr>
            <p:ph type="sldNum" sz="quarter" idx="12"/>
          </p:nvPr>
        </p:nvSpPr>
        <p:spPr>
          <a:xfrm>
            <a:off x="304800" y="6319658"/>
            <a:ext cx="2057400" cy="365125"/>
          </a:xfrm>
        </p:spPr>
        <p:txBody>
          <a:bodyPr/>
          <a:lstStyle/>
          <a:p>
            <a:fld id="{4AB37DCE-BADD-4184-BBC8-E24EC92EC18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18493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95441"/>
            <a:ext cx="8534400" cy="1023761"/>
          </a:xfrm>
        </p:spPr>
        <p:txBody>
          <a:bodyPr>
            <a:normAutofit/>
          </a:bodyPr>
          <a:lstStyle>
            <a:lvl1pPr>
              <a:defRPr sz="4000" b="1"/>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srgbClr val="000000">
                    <a:tint val="75000"/>
                  </a:srgbClr>
                </a:solidFill>
              </a:rPr>
              <a:t>© 2025 Frestedt Incorporated</a:t>
            </a:r>
          </a:p>
        </p:txBody>
      </p:sp>
      <p:sp>
        <p:nvSpPr>
          <p:cNvPr id="4" name="Slide Number Placeholder 3"/>
          <p:cNvSpPr>
            <a:spLocks noGrp="1"/>
          </p:cNvSpPr>
          <p:nvPr>
            <p:ph type="sldNum" sz="quarter" idx="11"/>
          </p:nvPr>
        </p:nvSpPr>
        <p:spPr/>
        <p:txBody>
          <a:bodyPr/>
          <a:lstStyle/>
          <a:p>
            <a:fld id="{4AB37DCE-BADD-4184-BBC8-E24EC92EC18B}" type="slidenum">
              <a:rPr lang="en-US" smtClean="0">
                <a:solidFill>
                  <a:srgbClr val="000000">
                    <a:tint val="75000"/>
                  </a:srgbClr>
                </a:solidFill>
              </a:rPr>
              <a:pPr/>
              <a:t>‹#›</a:t>
            </a:fld>
            <a:endParaRPr lang="en-US" dirty="0">
              <a:solidFill>
                <a:srgbClr val="000000">
                  <a:tint val="75000"/>
                </a:srgbClr>
              </a:solidFill>
            </a:endParaRPr>
          </a:p>
        </p:txBody>
      </p:sp>
      <p:pic>
        <p:nvPicPr>
          <p:cNvPr id="5" name="Picture 4"/>
          <p:cNvPicPr>
            <a:picLocks noChangeAspect="1"/>
          </p:cNvPicPr>
          <p:nvPr userDrawn="1"/>
        </p:nvPicPr>
        <p:blipFill>
          <a:blip r:embed="rId2"/>
          <a:stretch>
            <a:fillRect/>
          </a:stretch>
        </p:blipFill>
        <p:spPr>
          <a:xfrm>
            <a:off x="7010401" y="6096000"/>
            <a:ext cx="1853345" cy="670618"/>
          </a:xfrm>
          <a:prstGeom prst="rect">
            <a:avLst/>
          </a:prstGeom>
        </p:spPr>
      </p:pic>
    </p:spTree>
    <p:extLst>
      <p:ext uri="{BB962C8B-B14F-4D97-AF65-F5344CB8AC3E}">
        <p14:creationId xmlns:p14="http://schemas.microsoft.com/office/powerpoint/2010/main" val="78091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95440"/>
            <a:ext cx="8534400" cy="959066"/>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sz="half" idx="1" hasCustomPrompt="1"/>
          </p:nvPr>
        </p:nvSpPr>
        <p:spPr>
          <a:xfrm>
            <a:off x="304800" y="1583257"/>
            <a:ext cx="4191000" cy="4593706"/>
          </a:xfrm>
        </p:spPr>
        <p:txBody>
          <a:bodyPr/>
          <a:lstStyle>
            <a:lvl1pPr>
              <a:defRPr sz="2100"/>
            </a:lvl1pPr>
            <a:lvl2pPr marL="342900" indent="-342900">
              <a:lnSpc>
                <a:spcPct val="100000"/>
              </a:lnSpc>
              <a:spcBef>
                <a:spcPts val="0"/>
              </a:spcBef>
              <a:spcAft>
                <a:spcPts val="600"/>
              </a:spcAft>
              <a:buClrTx/>
              <a:buFont typeface="Wingdings" panose="05000000000000000000" pitchFamily="2" charset="2"/>
              <a:buChar char="Ø"/>
              <a:defRPr sz="2800" baseline="0">
                <a:solidFill>
                  <a:schemeClr val="tx1"/>
                </a:solidFill>
                <a:latin typeface="+mj-lt"/>
              </a:defRPr>
            </a:lvl2pPr>
            <a:lvl3pPr marL="431006" indent="-176213">
              <a:lnSpc>
                <a:spcPct val="100000"/>
              </a:lnSpc>
              <a:spcBef>
                <a:spcPts val="0"/>
              </a:spcBef>
              <a:spcAft>
                <a:spcPts val="600"/>
              </a:spcAft>
              <a:buClrTx/>
              <a:buFont typeface="Arial" panose="020B0604020202020204" pitchFamily="34" charset="0"/>
              <a:buChar char="•"/>
              <a:defRPr sz="2400" baseline="0">
                <a:solidFill>
                  <a:schemeClr val="tx1"/>
                </a:solidFill>
                <a:latin typeface="+mj-lt"/>
              </a:defRPr>
            </a:lvl3pPr>
            <a:lvl4pPr marL="601266" indent="-170260">
              <a:lnSpc>
                <a:spcPct val="100000"/>
              </a:lnSpc>
              <a:spcBef>
                <a:spcPts val="0"/>
              </a:spcBef>
              <a:spcAft>
                <a:spcPts val="600"/>
              </a:spcAft>
              <a:buClrTx/>
              <a:buFont typeface="Courier New" panose="02070309020205020404" pitchFamily="49" charset="0"/>
              <a:buChar char="o"/>
              <a:defRPr sz="2000" baseline="0">
                <a:solidFill>
                  <a:schemeClr val="tx1"/>
                </a:solidFill>
                <a:latin typeface="+mj-lt"/>
              </a:defRPr>
            </a:lvl4pPr>
            <a:lvl5pPr marL="887016" indent="-285750">
              <a:lnSpc>
                <a:spcPct val="100000"/>
              </a:lnSpc>
              <a:spcBef>
                <a:spcPts val="0"/>
              </a:spcBef>
              <a:spcAft>
                <a:spcPts val="600"/>
              </a:spcAft>
              <a:buClrTx/>
              <a:buFont typeface="Wingdings" panose="05000000000000000000" pitchFamily="2" charset="2"/>
              <a:buChar char="§"/>
              <a:defRPr sz="1800" baseline="0">
                <a:solidFill>
                  <a:schemeClr val="tx1"/>
                </a:solidFill>
                <a:latin typeface="+mj-lt"/>
              </a:defRPr>
            </a:lvl5pPr>
          </a:lstStyle>
          <a:p>
            <a:pPr lvl="1"/>
            <a:r>
              <a:rPr lang="en-US" dirty="0"/>
              <a:t>First level</a:t>
            </a:r>
          </a:p>
          <a:p>
            <a:pPr lvl="2"/>
            <a:r>
              <a:rPr lang="en-US" dirty="0"/>
              <a:t>Second level</a:t>
            </a:r>
          </a:p>
          <a:p>
            <a:pPr lvl="3"/>
            <a:r>
              <a:rPr lang="en-US" dirty="0"/>
              <a:t>Third level</a:t>
            </a:r>
          </a:p>
          <a:p>
            <a:pPr lvl="4"/>
            <a:r>
              <a:rPr lang="en-US" dirty="0"/>
              <a:t>Fourth level</a:t>
            </a:r>
          </a:p>
          <a:p>
            <a:pPr lvl="4"/>
            <a:endParaRPr lang="en-US" dirty="0"/>
          </a:p>
        </p:txBody>
      </p:sp>
      <p:sp>
        <p:nvSpPr>
          <p:cNvPr id="7" name="Slide Number Placeholder 6"/>
          <p:cNvSpPr>
            <a:spLocks noGrp="1"/>
          </p:cNvSpPr>
          <p:nvPr>
            <p:ph type="sldNum" sz="quarter" idx="12"/>
          </p:nvPr>
        </p:nvSpPr>
        <p:spPr/>
        <p:txBody>
          <a:bodyPr/>
          <a:lstStyle/>
          <a:p>
            <a:fld id="{89CE7A66-0BB6-43AC-BA54-84F0F462A445}" type="slidenum">
              <a:rPr lang="en-US" smtClean="0">
                <a:solidFill>
                  <a:srgbClr val="000000">
                    <a:tint val="75000"/>
                  </a:srgbClr>
                </a:solidFill>
              </a:rPr>
              <a:pPr/>
              <a:t>‹#›</a:t>
            </a:fld>
            <a:endParaRPr lang="en-US" dirty="0">
              <a:solidFill>
                <a:srgbClr val="000000">
                  <a:tint val="75000"/>
                </a:srgbClr>
              </a:solidFill>
            </a:endParaRPr>
          </a:p>
        </p:txBody>
      </p:sp>
      <p:grpSp>
        <p:nvGrpSpPr>
          <p:cNvPr id="8" name="Group 7"/>
          <p:cNvGrpSpPr/>
          <p:nvPr userDrawn="1"/>
        </p:nvGrpSpPr>
        <p:grpSpPr>
          <a:xfrm>
            <a:off x="-397" y="1219200"/>
            <a:ext cx="9145190" cy="295386"/>
            <a:chOff x="-397" y="1219200"/>
            <a:chExt cx="9145190" cy="295386"/>
          </a:xfrm>
        </p:grpSpPr>
        <p:pic>
          <p:nvPicPr>
            <p:cNvPr id="9" name="Picture 8"/>
            <p:cNvPicPr>
              <a:picLocks noChangeAspect="1"/>
            </p:cNvPicPr>
            <p:nvPr userDrawn="1"/>
          </p:nvPicPr>
          <p:blipFill>
            <a:blip r:embed="rId2"/>
            <a:stretch>
              <a:fillRect/>
            </a:stretch>
          </p:blipFill>
          <p:spPr>
            <a:xfrm>
              <a:off x="-397" y="1219200"/>
              <a:ext cx="9144793" cy="140220"/>
            </a:xfrm>
            <a:prstGeom prst="rect">
              <a:avLst/>
            </a:prstGeom>
          </p:spPr>
        </p:pic>
        <p:pic>
          <p:nvPicPr>
            <p:cNvPr id="10" name="Picture 9"/>
            <p:cNvPicPr>
              <a:picLocks noChangeAspect="1"/>
            </p:cNvPicPr>
            <p:nvPr userDrawn="1"/>
          </p:nvPicPr>
          <p:blipFill>
            <a:blip r:embed="rId3"/>
            <a:stretch>
              <a:fillRect/>
            </a:stretch>
          </p:blipFill>
          <p:spPr>
            <a:xfrm>
              <a:off x="0" y="1362173"/>
              <a:ext cx="9144793" cy="152413"/>
            </a:xfrm>
            <a:prstGeom prst="rect">
              <a:avLst/>
            </a:prstGeom>
          </p:spPr>
        </p:pic>
      </p:grpSp>
      <p:pic>
        <p:nvPicPr>
          <p:cNvPr id="11" name="Picture 10"/>
          <p:cNvPicPr>
            <a:picLocks noChangeAspect="1"/>
          </p:cNvPicPr>
          <p:nvPr userDrawn="1"/>
        </p:nvPicPr>
        <p:blipFill>
          <a:blip r:embed="rId4"/>
          <a:stretch>
            <a:fillRect/>
          </a:stretch>
        </p:blipFill>
        <p:spPr>
          <a:xfrm>
            <a:off x="7010401" y="6096000"/>
            <a:ext cx="1853345" cy="670618"/>
          </a:xfrm>
          <a:prstGeom prst="rect">
            <a:avLst/>
          </a:prstGeom>
        </p:spPr>
      </p:pic>
      <p:sp>
        <p:nvSpPr>
          <p:cNvPr id="13" name="Footer Placeholder 2"/>
          <p:cNvSpPr>
            <a:spLocks noGrp="1"/>
          </p:cNvSpPr>
          <p:nvPr>
            <p:ph type="ftr" sz="quarter" idx="10"/>
          </p:nvPr>
        </p:nvSpPr>
        <p:spPr>
          <a:xfrm>
            <a:off x="3028949" y="6319658"/>
            <a:ext cx="3086100" cy="365125"/>
          </a:xfrm>
        </p:spPr>
        <p:txBody>
          <a:bodyPr/>
          <a:lstStyle/>
          <a:p>
            <a:r>
              <a:rPr lang="en-US" dirty="0">
                <a:solidFill>
                  <a:srgbClr val="000000">
                    <a:tint val="75000"/>
                  </a:srgbClr>
                </a:solidFill>
              </a:rPr>
              <a:t>© 2025 Frestedt Incorporated</a:t>
            </a:r>
          </a:p>
        </p:txBody>
      </p:sp>
      <p:sp>
        <p:nvSpPr>
          <p:cNvPr id="12" name="Content Placeholder 2"/>
          <p:cNvSpPr>
            <a:spLocks noGrp="1"/>
          </p:cNvSpPr>
          <p:nvPr>
            <p:ph sz="half" idx="13" hasCustomPrompt="1"/>
          </p:nvPr>
        </p:nvSpPr>
        <p:spPr>
          <a:xfrm>
            <a:off x="4571999" y="1592558"/>
            <a:ext cx="4191000" cy="4593706"/>
          </a:xfrm>
        </p:spPr>
        <p:txBody>
          <a:bodyPr/>
          <a:lstStyle>
            <a:lvl1pPr>
              <a:defRPr sz="2100"/>
            </a:lvl1pPr>
            <a:lvl2pPr marL="342900" indent="-342900">
              <a:lnSpc>
                <a:spcPct val="100000"/>
              </a:lnSpc>
              <a:spcBef>
                <a:spcPts val="0"/>
              </a:spcBef>
              <a:spcAft>
                <a:spcPts val="600"/>
              </a:spcAft>
              <a:buClrTx/>
              <a:buFont typeface="Wingdings" panose="05000000000000000000" pitchFamily="2" charset="2"/>
              <a:buChar char="Ø"/>
              <a:defRPr sz="2800" baseline="0">
                <a:solidFill>
                  <a:schemeClr val="tx1"/>
                </a:solidFill>
                <a:latin typeface="+mj-lt"/>
              </a:defRPr>
            </a:lvl2pPr>
            <a:lvl3pPr marL="431006" indent="-176213">
              <a:lnSpc>
                <a:spcPct val="100000"/>
              </a:lnSpc>
              <a:spcBef>
                <a:spcPts val="0"/>
              </a:spcBef>
              <a:spcAft>
                <a:spcPts val="600"/>
              </a:spcAft>
              <a:buClrTx/>
              <a:buFont typeface="Arial" panose="020B0604020202020204" pitchFamily="34" charset="0"/>
              <a:buChar char="•"/>
              <a:defRPr sz="2400" baseline="0">
                <a:solidFill>
                  <a:schemeClr val="tx1"/>
                </a:solidFill>
                <a:latin typeface="+mj-lt"/>
              </a:defRPr>
            </a:lvl3pPr>
            <a:lvl4pPr marL="601266" indent="-170260">
              <a:lnSpc>
                <a:spcPct val="100000"/>
              </a:lnSpc>
              <a:spcBef>
                <a:spcPts val="0"/>
              </a:spcBef>
              <a:spcAft>
                <a:spcPts val="600"/>
              </a:spcAft>
              <a:buClrTx/>
              <a:buFont typeface="Courier New" panose="02070309020205020404" pitchFamily="49" charset="0"/>
              <a:buChar char="o"/>
              <a:defRPr sz="2000" baseline="0">
                <a:solidFill>
                  <a:schemeClr val="tx1"/>
                </a:solidFill>
                <a:latin typeface="+mj-lt"/>
              </a:defRPr>
            </a:lvl4pPr>
            <a:lvl5pPr marL="887016" indent="-285750">
              <a:lnSpc>
                <a:spcPct val="100000"/>
              </a:lnSpc>
              <a:spcBef>
                <a:spcPts val="0"/>
              </a:spcBef>
              <a:spcAft>
                <a:spcPts val="600"/>
              </a:spcAft>
              <a:buClrTx/>
              <a:buFont typeface="Wingdings" panose="05000000000000000000" pitchFamily="2" charset="2"/>
              <a:buChar char="§"/>
              <a:defRPr sz="1800" baseline="0">
                <a:solidFill>
                  <a:schemeClr val="tx1"/>
                </a:solidFill>
                <a:latin typeface="+mj-lt"/>
              </a:defRPr>
            </a:lvl5pPr>
          </a:lstStyle>
          <a:p>
            <a:pPr lvl="1"/>
            <a:r>
              <a:rPr lang="en-US" dirty="0"/>
              <a:t>First level</a:t>
            </a:r>
          </a:p>
          <a:p>
            <a:pPr lvl="2"/>
            <a:r>
              <a:rPr lang="en-US" dirty="0"/>
              <a:t>Second level</a:t>
            </a:r>
          </a:p>
          <a:p>
            <a:pPr lvl="3"/>
            <a:r>
              <a:rPr lang="en-US" dirty="0"/>
              <a:t>Third level</a:t>
            </a:r>
          </a:p>
          <a:p>
            <a:pPr lvl="4"/>
            <a:r>
              <a:rPr lang="en-US" dirty="0"/>
              <a:t>Fourth level</a:t>
            </a:r>
          </a:p>
          <a:p>
            <a:pPr lvl="4"/>
            <a:endParaRPr lang="en-US" dirty="0"/>
          </a:p>
        </p:txBody>
      </p:sp>
    </p:spTree>
    <p:extLst>
      <p:ext uri="{BB962C8B-B14F-4D97-AF65-F5344CB8AC3E}">
        <p14:creationId xmlns:p14="http://schemas.microsoft.com/office/powerpoint/2010/main" val="19303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1738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9" name="Slide Number Placeholder 8"/>
          <p:cNvSpPr>
            <a:spLocks noGrp="1"/>
          </p:cNvSpPr>
          <p:nvPr>
            <p:ph type="sldNum" sz="quarter" idx="12"/>
          </p:nvPr>
        </p:nvSpPr>
        <p:spPr/>
        <p:txBody>
          <a:bodyPr/>
          <a:lstStyle/>
          <a:p>
            <a:fld id="{E41AAC12-465A-44B9-AE9D-B7721E66FDC9}" type="slidenum">
              <a:rPr lang="en-US" smtClean="0"/>
              <a:t>‹#›</a:t>
            </a:fld>
            <a:endParaRPr lang="en-US"/>
          </a:p>
        </p:txBody>
      </p:sp>
      <p:grpSp>
        <p:nvGrpSpPr>
          <p:cNvPr id="10" name="Group 9"/>
          <p:cNvGrpSpPr/>
          <p:nvPr userDrawn="1"/>
        </p:nvGrpSpPr>
        <p:grpSpPr>
          <a:xfrm>
            <a:off x="-397" y="1219200"/>
            <a:ext cx="9145190" cy="295386"/>
            <a:chOff x="-397" y="1219200"/>
            <a:chExt cx="9145190" cy="295386"/>
          </a:xfrm>
        </p:grpSpPr>
        <p:pic>
          <p:nvPicPr>
            <p:cNvPr id="11" name="Picture 10"/>
            <p:cNvPicPr>
              <a:picLocks noChangeAspect="1"/>
            </p:cNvPicPr>
            <p:nvPr userDrawn="1"/>
          </p:nvPicPr>
          <p:blipFill>
            <a:blip r:embed="rId2"/>
            <a:stretch>
              <a:fillRect/>
            </a:stretch>
          </p:blipFill>
          <p:spPr>
            <a:xfrm>
              <a:off x="-397" y="1219200"/>
              <a:ext cx="9144793" cy="140220"/>
            </a:xfrm>
            <a:prstGeom prst="rect">
              <a:avLst/>
            </a:prstGeom>
          </p:spPr>
        </p:pic>
        <p:pic>
          <p:nvPicPr>
            <p:cNvPr id="12" name="Picture 11"/>
            <p:cNvPicPr>
              <a:picLocks noChangeAspect="1"/>
            </p:cNvPicPr>
            <p:nvPr userDrawn="1"/>
          </p:nvPicPr>
          <p:blipFill>
            <a:blip r:embed="rId3"/>
            <a:stretch>
              <a:fillRect/>
            </a:stretch>
          </p:blipFill>
          <p:spPr>
            <a:xfrm>
              <a:off x="0" y="1362173"/>
              <a:ext cx="9144793" cy="152413"/>
            </a:xfrm>
            <a:prstGeom prst="rect">
              <a:avLst/>
            </a:prstGeom>
          </p:spPr>
        </p:pic>
      </p:grpSp>
    </p:spTree>
    <p:extLst>
      <p:ext uri="{BB962C8B-B14F-4D97-AF65-F5344CB8AC3E}">
        <p14:creationId xmlns:p14="http://schemas.microsoft.com/office/powerpoint/2010/main" val="314420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95440"/>
            <a:ext cx="8534400" cy="959066"/>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sz="half" idx="1" hasCustomPrompt="1"/>
          </p:nvPr>
        </p:nvSpPr>
        <p:spPr>
          <a:xfrm>
            <a:off x="304800" y="1583257"/>
            <a:ext cx="4191000" cy="4593706"/>
          </a:xfrm>
        </p:spPr>
        <p:txBody>
          <a:bodyPr/>
          <a:lstStyle>
            <a:lvl1pPr>
              <a:defRPr sz="2100"/>
            </a:lvl1pPr>
            <a:lvl2pPr marL="342900" indent="-342900">
              <a:lnSpc>
                <a:spcPct val="100000"/>
              </a:lnSpc>
              <a:spcBef>
                <a:spcPts val="0"/>
              </a:spcBef>
              <a:spcAft>
                <a:spcPts val="600"/>
              </a:spcAft>
              <a:buClrTx/>
              <a:buFont typeface="Wingdings" panose="05000000000000000000" pitchFamily="2" charset="2"/>
              <a:buChar char="Ø"/>
              <a:defRPr sz="2800" baseline="0">
                <a:solidFill>
                  <a:schemeClr val="tx1"/>
                </a:solidFill>
                <a:latin typeface="+mj-lt"/>
              </a:defRPr>
            </a:lvl2pPr>
            <a:lvl3pPr marL="431006" indent="-176213">
              <a:lnSpc>
                <a:spcPct val="100000"/>
              </a:lnSpc>
              <a:spcBef>
                <a:spcPts val="0"/>
              </a:spcBef>
              <a:spcAft>
                <a:spcPts val="600"/>
              </a:spcAft>
              <a:buClrTx/>
              <a:buFont typeface="Arial" panose="020B0604020202020204" pitchFamily="34" charset="0"/>
              <a:buChar char="•"/>
              <a:defRPr sz="2400" baseline="0">
                <a:solidFill>
                  <a:schemeClr val="tx1"/>
                </a:solidFill>
                <a:latin typeface="+mj-lt"/>
              </a:defRPr>
            </a:lvl3pPr>
            <a:lvl4pPr marL="601266" indent="-170260">
              <a:lnSpc>
                <a:spcPct val="100000"/>
              </a:lnSpc>
              <a:spcBef>
                <a:spcPts val="0"/>
              </a:spcBef>
              <a:spcAft>
                <a:spcPts val="600"/>
              </a:spcAft>
              <a:buClrTx/>
              <a:buFont typeface="Courier New" panose="02070309020205020404" pitchFamily="49" charset="0"/>
              <a:buChar char="o"/>
              <a:defRPr sz="2000" baseline="0">
                <a:solidFill>
                  <a:schemeClr val="tx1"/>
                </a:solidFill>
                <a:latin typeface="+mj-lt"/>
              </a:defRPr>
            </a:lvl4pPr>
            <a:lvl5pPr marL="887016" indent="-285750">
              <a:lnSpc>
                <a:spcPct val="100000"/>
              </a:lnSpc>
              <a:spcBef>
                <a:spcPts val="0"/>
              </a:spcBef>
              <a:spcAft>
                <a:spcPts val="600"/>
              </a:spcAft>
              <a:buClrTx/>
              <a:buFont typeface="Wingdings" panose="05000000000000000000" pitchFamily="2" charset="2"/>
              <a:buChar char="§"/>
              <a:defRPr sz="1800" baseline="0">
                <a:solidFill>
                  <a:schemeClr val="tx1"/>
                </a:solidFill>
                <a:latin typeface="+mj-lt"/>
              </a:defRPr>
            </a:lvl5pPr>
          </a:lstStyle>
          <a:p>
            <a:pPr lvl="1"/>
            <a:r>
              <a:rPr lang="en-US" dirty="0"/>
              <a:t>First level</a:t>
            </a:r>
          </a:p>
          <a:p>
            <a:pPr lvl="2"/>
            <a:r>
              <a:rPr lang="en-US" dirty="0"/>
              <a:t>Second level</a:t>
            </a:r>
          </a:p>
          <a:p>
            <a:pPr lvl="3"/>
            <a:r>
              <a:rPr lang="en-US" dirty="0"/>
              <a:t>Third level</a:t>
            </a:r>
          </a:p>
          <a:p>
            <a:pPr lvl="4"/>
            <a:r>
              <a:rPr lang="en-US" dirty="0"/>
              <a:t>Fourth level</a:t>
            </a:r>
          </a:p>
          <a:p>
            <a:pPr lvl="4"/>
            <a:endParaRPr lang="en-US" dirty="0"/>
          </a:p>
        </p:txBody>
      </p:sp>
      <p:sp>
        <p:nvSpPr>
          <p:cNvPr id="7" name="Slide Number Placeholder 6"/>
          <p:cNvSpPr>
            <a:spLocks noGrp="1"/>
          </p:cNvSpPr>
          <p:nvPr>
            <p:ph type="sldNum" sz="quarter" idx="12"/>
          </p:nvPr>
        </p:nvSpPr>
        <p:spPr/>
        <p:txBody>
          <a:bodyPr/>
          <a:lstStyle/>
          <a:p>
            <a:fld id="{89CE7A66-0BB6-43AC-BA54-84F0F462A445}" type="slidenum">
              <a:rPr lang="en-US" smtClean="0">
                <a:solidFill>
                  <a:srgbClr val="000000">
                    <a:tint val="75000"/>
                  </a:srgbClr>
                </a:solidFill>
              </a:rPr>
              <a:pPr/>
              <a:t>‹#›</a:t>
            </a:fld>
            <a:endParaRPr lang="en-US" dirty="0">
              <a:solidFill>
                <a:srgbClr val="000000">
                  <a:tint val="75000"/>
                </a:srgbClr>
              </a:solidFill>
            </a:endParaRPr>
          </a:p>
        </p:txBody>
      </p:sp>
      <p:grpSp>
        <p:nvGrpSpPr>
          <p:cNvPr id="8" name="Group 7"/>
          <p:cNvGrpSpPr/>
          <p:nvPr userDrawn="1"/>
        </p:nvGrpSpPr>
        <p:grpSpPr>
          <a:xfrm>
            <a:off x="-397" y="1219200"/>
            <a:ext cx="9145190" cy="295386"/>
            <a:chOff x="-397" y="1219200"/>
            <a:chExt cx="9145190" cy="295386"/>
          </a:xfrm>
        </p:grpSpPr>
        <p:pic>
          <p:nvPicPr>
            <p:cNvPr id="9" name="Picture 8"/>
            <p:cNvPicPr>
              <a:picLocks noChangeAspect="1"/>
            </p:cNvPicPr>
            <p:nvPr userDrawn="1"/>
          </p:nvPicPr>
          <p:blipFill>
            <a:blip r:embed="rId2"/>
            <a:stretch>
              <a:fillRect/>
            </a:stretch>
          </p:blipFill>
          <p:spPr>
            <a:xfrm>
              <a:off x="-397" y="1219200"/>
              <a:ext cx="9144793" cy="140220"/>
            </a:xfrm>
            <a:prstGeom prst="rect">
              <a:avLst/>
            </a:prstGeom>
          </p:spPr>
        </p:pic>
        <p:pic>
          <p:nvPicPr>
            <p:cNvPr id="10" name="Picture 9"/>
            <p:cNvPicPr>
              <a:picLocks noChangeAspect="1"/>
            </p:cNvPicPr>
            <p:nvPr userDrawn="1"/>
          </p:nvPicPr>
          <p:blipFill>
            <a:blip r:embed="rId3"/>
            <a:stretch>
              <a:fillRect/>
            </a:stretch>
          </p:blipFill>
          <p:spPr>
            <a:xfrm>
              <a:off x="0" y="1362173"/>
              <a:ext cx="9144793" cy="152413"/>
            </a:xfrm>
            <a:prstGeom prst="rect">
              <a:avLst/>
            </a:prstGeom>
          </p:spPr>
        </p:pic>
      </p:grpSp>
      <p:pic>
        <p:nvPicPr>
          <p:cNvPr id="11" name="Picture 10"/>
          <p:cNvPicPr>
            <a:picLocks noChangeAspect="1"/>
          </p:cNvPicPr>
          <p:nvPr userDrawn="1"/>
        </p:nvPicPr>
        <p:blipFill>
          <a:blip r:embed="rId4"/>
          <a:stretch>
            <a:fillRect/>
          </a:stretch>
        </p:blipFill>
        <p:spPr>
          <a:xfrm>
            <a:off x="7010401" y="6096000"/>
            <a:ext cx="1853345" cy="670618"/>
          </a:xfrm>
          <a:prstGeom prst="rect">
            <a:avLst/>
          </a:prstGeom>
        </p:spPr>
      </p:pic>
      <p:sp>
        <p:nvSpPr>
          <p:cNvPr id="13" name="Footer Placeholder 2"/>
          <p:cNvSpPr>
            <a:spLocks noGrp="1"/>
          </p:cNvSpPr>
          <p:nvPr>
            <p:ph type="ftr" sz="quarter" idx="10"/>
          </p:nvPr>
        </p:nvSpPr>
        <p:spPr>
          <a:xfrm>
            <a:off x="3028949" y="6319658"/>
            <a:ext cx="3086100" cy="365125"/>
          </a:xfrm>
        </p:spPr>
        <p:txBody>
          <a:bodyPr/>
          <a:lstStyle/>
          <a:p>
            <a:r>
              <a:rPr lang="en-US" dirty="0">
                <a:solidFill>
                  <a:srgbClr val="000000">
                    <a:tint val="75000"/>
                  </a:srgbClr>
                </a:solidFill>
              </a:rPr>
              <a:t>© 2025 Frestedt Incorporated</a:t>
            </a:r>
          </a:p>
        </p:txBody>
      </p:sp>
      <p:sp>
        <p:nvSpPr>
          <p:cNvPr id="12" name="Content Placeholder 2"/>
          <p:cNvSpPr>
            <a:spLocks noGrp="1"/>
          </p:cNvSpPr>
          <p:nvPr>
            <p:ph sz="half" idx="13" hasCustomPrompt="1"/>
          </p:nvPr>
        </p:nvSpPr>
        <p:spPr>
          <a:xfrm>
            <a:off x="4571999" y="1592558"/>
            <a:ext cx="4191000" cy="4593706"/>
          </a:xfrm>
        </p:spPr>
        <p:txBody>
          <a:bodyPr/>
          <a:lstStyle>
            <a:lvl1pPr>
              <a:defRPr sz="2100"/>
            </a:lvl1pPr>
            <a:lvl2pPr marL="342900" indent="-342900">
              <a:lnSpc>
                <a:spcPct val="100000"/>
              </a:lnSpc>
              <a:spcBef>
                <a:spcPts val="0"/>
              </a:spcBef>
              <a:spcAft>
                <a:spcPts val="600"/>
              </a:spcAft>
              <a:buClrTx/>
              <a:buFont typeface="Wingdings" panose="05000000000000000000" pitchFamily="2" charset="2"/>
              <a:buChar char="Ø"/>
              <a:defRPr sz="2800" baseline="0">
                <a:solidFill>
                  <a:schemeClr val="tx1"/>
                </a:solidFill>
                <a:latin typeface="+mj-lt"/>
              </a:defRPr>
            </a:lvl2pPr>
            <a:lvl3pPr marL="431006" indent="-176213">
              <a:lnSpc>
                <a:spcPct val="100000"/>
              </a:lnSpc>
              <a:spcBef>
                <a:spcPts val="0"/>
              </a:spcBef>
              <a:spcAft>
                <a:spcPts val="600"/>
              </a:spcAft>
              <a:buClrTx/>
              <a:buFont typeface="Arial" panose="020B0604020202020204" pitchFamily="34" charset="0"/>
              <a:buChar char="•"/>
              <a:defRPr sz="2400" baseline="0">
                <a:solidFill>
                  <a:schemeClr val="tx1"/>
                </a:solidFill>
                <a:latin typeface="+mj-lt"/>
              </a:defRPr>
            </a:lvl3pPr>
            <a:lvl4pPr marL="601266" indent="-170260">
              <a:lnSpc>
                <a:spcPct val="100000"/>
              </a:lnSpc>
              <a:spcBef>
                <a:spcPts val="0"/>
              </a:spcBef>
              <a:spcAft>
                <a:spcPts val="600"/>
              </a:spcAft>
              <a:buClrTx/>
              <a:buFont typeface="Courier New" panose="02070309020205020404" pitchFamily="49" charset="0"/>
              <a:buChar char="o"/>
              <a:defRPr sz="2000" baseline="0">
                <a:solidFill>
                  <a:schemeClr val="tx1"/>
                </a:solidFill>
                <a:latin typeface="+mj-lt"/>
              </a:defRPr>
            </a:lvl4pPr>
            <a:lvl5pPr marL="887016" indent="-285750">
              <a:lnSpc>
                <a:spcPct val="100000"/>
              </a:lnSpc>
              <a:spcBef>
                <a:spcPts val="0"/>
              </a:spcBef>
              <a:spcAft>
                <a:spcPts val="600"/>
              </a:spcAft>
              <a:buClrTx/>
              <a:buFont typeface="Wingdings" panose="05000000000000000000" pitchFamily="2" charset="2"/>
              <a:buChar char="§"/>
              <a:defRPr sz="1800" baseline="0">
                <a:solidFill>
                  <a:schemeClr val="tx1"/>
                </a:solidFill>
                <a:latin typeface="+mj-lt"/>
              </a:defRPr>
            </a:lvl5pPr>
          </a:lstStyle>
          <a:p>
            <a:pPr lvl="1"/>
            <a:r>
              <a:rPr lang="en-US" dirty="0"/>
              <a:t>First level</a:t>
            </a:r>
          </a:p>
          <a:p>
            <a:pPr lvl="2"/>
            <a:r>
              <a:rPr lang="en-US" dirty="0"/>
              <a:t>Second level</a:t>
            </a:r>
          </a:p>
          <a:p>
            <a:pPr lvl="3"/>
            <a:r>
              <a:rPr lang="en-US" dirty="0"/>
              <a:t>Third level</a:t>
            </a:r>
          </a:p>
          <a:p>
            <a:pPr lvl="4"/>
            <a:r>
              <a:rPr lang="en-US" dirty="0"/>
              <a:t>Fourth level</a:t>
            </a:r>
          </a:p>
          <a:p>
            <a:pPr lvl="4"/>
            <a:endParaRPr lang="en-US" dirty="0"/>
          </a:p>
        </p:txBody>
      </p:sp>
    </p:spTree>
    <p:extLst>
      <p:ext uri="{BB962C8B-B14F-4D97-AF65-F5344CB8AC3E}">
        <p14:creationId xmlns:p14="http://schemas.microsoft.com/office/powerpoint/2010/main" val="48202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7" name="Slide Number Placeholder 6"/>
          <p:cNvSpPr>
            <a:spLocks noGrp="1"/>
          </p:cNvSpPr>
          <p:nvPr>
            <p:ph type="sldNum" sz="quarter" idx="12"/>
          </p:nvPr>
        </p:nvSpPr>
        <p:spPr/>
        <p:txBody>
          <a:bodyPr/>
          <a:lstStyle/>
          <a:p>
            <a:fld id="{E41AAC12-465A-44B9-AE9D-B7721E66FDC9}" type="slidenum">
              <a:rPr lang="en-US" smtClean="0"/>
              <a:t>‹#›</a:t>
            </a:fld>
            <a:endParaRPr lang="en-US"/>
          </a:p>
        </p:txBody>
      </p:sp>
    </p:spTree>
    <p:extLst>
      <p:ext uri="{BB962C8B-B14F-4D97-AF65-F5344CB8AC3E}">
        <p14:creationId xmlns:p14="http://schemas.microsoft.com/office/powerpoint/2010/main" val="156299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solidFill>
                  <a:srgbClr val="000000">
                    <a:tint val="75000"/>
                  </a:srgbClr>
                </a:solidFill>
              </a:rPr>
              <a:t>© 2025 Frestedt Incorporated</a:t>
            </a:r>
          </a:p>
        </p:txBody>
      </p:sp>
      <p:sp>
        <p:nvSpPr>
          <p:cNvPr id="4" name="Slide Number Placeholder 3"/>
          <p:cNvSpPr>
            <a:spLocks noGrp="1"/>
          </p:cNvSpPr>
          <p:nvPr>
            <p:ph type="sldNum" sz="quarter" idx="11"/>
          </p:nvPr>
        </p:nvSpPr>
        <p:spPr/>
        <p:txBody>
          <a:bodyPr/>
          <a:lstStyle/>
          <a:p>
            <a:fld id="{4AB37DCE-BADD-4184-BBC8-E24EC92EC18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910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95441"/>
            <a:ext cx="85344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668462"/>
            <a:ext cx="8534400" cy="4503738"/>
          </a:xfrm>
          <a:prstGeom prst="rect">
            <a:avLst/>
          </a:prstGeom>
        </p:spPr>
        <p:txBody>
          <a:bodyPr vert="horz" lIns="91440" tIns="45720" rIns="91440" bIns="45720" rtlCol="0">
            <a:normAutofit/>
          </a:bodyPr>
          <a:lstStyle/>
          <a:p>
            <a:pPr lvl="1"/>
            <a:r>
              <a:rPr lang="en-US" dirty="0"/>
              <a:t>First level</a:t>
            </a:r>
          </a:p>
          <a:p>
            <a:pPr lvl="2"/>
            <a:r>
              <a:rPr lang="en-US" dirty="0"/>
              <a:t>Second level</a:t>
            </a:r>
          </a:p>
          <a:p>
            <a:pPr lvl="3"/>
            <a:r>
              <a:rPr lang="en-US" dirty="0"/>
              <a:t>Third level</a:t>
            </a:r>
          </a:p>
          <a:p>
            <a:pPr lvl="4"/>
            <a:r>
              <a:rPr lang="en-US" dirty="0"/>
              <a:t>Fourth level</a:t>
            </a:r>
          </a:p>
        </p:txBody>
      </p:sp>
      <p:sp>
        <p:nvSpPr>
          <p:cNvPr id="5" name="Footer Placeholder 4"/>
          <p:cNvSpPr>
            <a:spLocks noGrp="1"/>
          </p:cNvSpPr>
          <p:nvPr>
            <p:ph type="ftr" sz="quarter" idx="3"/>
          </p:nvPr>
        </p:nvSpPr>
        <p:spPr>
          <a:xfrm>
            <a:off x="3028950" y="6319658"/>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a:solidFill>
                  <a:srgbClr val="000000">
                    <a:tint val="75000"/>
                  </a:srgbClr>
                </a:solidFill>
              </a:rPr>
              <a:t>© 2025 Frestedt Incorporated</a:t>
            </a:r>
          </a:p>
        </p:txBody>
      </p:sp>
      <p:sp>
        <p:nvSpPr>
          <p:cNvPr id="6" name="Slide Number Placeholder 5"/>
          <p:cNvSpPr>
            <a:spLocks noGrp="1"/>
          </p:cNvSpPr>
          <p:nvPr>
            <p:ph type="sldNum" sz="quarter" idx="4"/>
          </p:nvPr>
        </p:nvSpPr>
        <p:spPr>
          <a:xfrm>
            <a:off x="304800" y="6319658"/>
            <a:ext cx="20574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4AB37DCE-BADD-4184-BBC8-E24EC92EC18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2234854"/>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63" r:id="rId3"/>
    <p:sldLayoutId id="2147483664" r:id="rId4"/>
    <p:sldLayoutId id="2147483665" r:id="rId5"/>
    <p:sldLayoutId id="2147483673" r:id="rId6"/>
    <p:sldLayoutId id="2147483672" r:id="rId7"/>
    <p:sldLayoutId id="2147483674" r:id="rId8"/>
    <p:sldLayoutId id="2147483671" r:id="rId9"/>
  </p:sldLayoutIdLst>
  <p:hf hdr="0" dt="0"/>
  <p:txStyles>
    <p:title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400" kern="1200">
          <a:solidFill>
            <a:srgbClr val="003399"/>
          </a:solidFill>
          <a:latin typeface="+mj-lt"/>
          <a:ea typeface="+mn-ea"/>
          <a:cs typeface="+mn-cs"/>
        </a:defRPr>
      </a:lvl1pPr>
      <a:lvl2pPr marL="254794" indent="-170260" algn="l" defTabSz="685800" rtl="0" eaLnBrk="1" latinLnBrk="0" hangingPunct="1">
        <a:lnSpc>
          <a:spcPct val="90000"/>
        </a:lnSpc>
        <a:spcBef>
          <a:spcPts val="375"/>
        </a:spcBef>
        <a:buClrTx/>
        <a:buFont typeface="Wingdings" panose="05000000000000000000" pitchFamily="2" charset="2"/>
        <a:buChar char="Ø"/>
        <a:defRPr sz="2800" kern="1200">
          <a:solidFill>
            <a:schemeClr val="tx1"/>
          </a:solidFill>
          <a:latin typeface="+mj-lt"/>
          <a:ea typeface="+mn-ea"/>
          <a:cs typeface="+mn-cs"/>
        </a:defRPr>
      </a:lvl2pPr>
      <a:lvl3pPr marL="431006" indent="-176213" algn="l" defTabSz="685800" rtl="0" eaLnBrk="1" latinLnBrk="0" hangingPunct="1">
        <a:lnSpc>
          <a:spcPct val="90000"/>
        </a:lnSpc>
        <a:spcBef>
          <a:spcPts val="375"/>
        </a:spcBef>
        <a:buClrTx/>
        <a:buFont typeface="Arial" panose="020B0604020202020204" pitchFamily="34" charset="0"/>
        <a:buChar char="•"/>
        <a:defRPr sz="2400" kern="1200">
          <a:solidFill>
            <a:schemeClr val="tx1"/>
          </a:solidFill>
          <a:latin typeface="+mj-lt"/>
          <a:ea typeface="+mn-ea"/>
          <a:cs typeface="+mn-cs"/>
        </a:defRPr>
      </a:lvl3pPr>
      <a:lvl4pPr marL="601266" indent="-170260" algn="l" defTabSz="685800" rtl="0" eaLnBrk="1" latinLnBrk="0" hangingPunct="1">
        <a:lnSpc>
          <a:spcPct val="90000"/>
        </a:lnSpc>
        <a:spcBef>
          <a:spcPts val="375"/>
        </a:spcBef>
        <a:buClrTx/>
        <a:buFont typeface="Courier New" panose="02070309020205020404" pitchFamily="49" charset="0"/>
        <a:buChar char="o"/>
        <a:defRPr sz="2000" kern="1200">
          <a:solidFill>
            <a:schemeClr val="tx1"/>
          </a:solidFill>
          <a:latin typeface="+mj-lt"/>
          <a:ea typeface="+mn-ea"/>
          <a:cs typeface="+mn-cs"/>
        </a:defRPr>
      </a:lvl4pPr>
      <a:lvl5pPr marL="770335" indent="-169069" algn="l" defTabSz="685800" rtl="0" eaLnBrk="1" latinLnBrk="0" hangingPunct="1">
        <a:lnSpc>
          <a:spcPct val="90000"/>
        </a:lnSpc>
        <a:spcBef>
          <a:spcPts val="375"/>
        </a:spcBef>
        <a:buClrTx/>
        <a:buFont typeface="Wingdings" panose="05000000000000000000" pitchFamily="2" charset="2"/>
        <a:buChar char="§"/>
        <a:defRPr sz="18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pulse/how-understand-importance-clinical-engineering-jessica-lourdes-felix/"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frestedt.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mailto:jf@frestedt.com"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thelekhak.in/perception-vs-perspective-what-is-the-difference/"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statstuff.com/ssfiles/tools/FMEAScalesGuide.pdf"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martvest.com/wp-content/uploads/2017/12/smartvest-and-generator-hero.png" TargetMode="Externa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smartvest.com/wp-content/uploads/2023/10/2022_SMARTVESTSW_2808-sm-450x450.p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s://bionichaos.com/clinic-eng/"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iso.org/standard/72704.html" TargetMode="External"/><Relationship Id="rId2" Type="http://schemas.openxmlformats.org/officeDocument/2006/relationships/hyperlink" Target="https://www.iso.org/standard/71690.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5" name="Slide Number Placeholder 4"/>
          <p:cNvSpPr>
            <a:spLocks noGrp="1"/>
          </p:cNvSpPr>
          <p:nvPr>
            <p:ph type="sldNum" sz="quarter" idx="12"/>
          </p:nvPr>
        </p:nvSpPr>
        <p:spPr/>
        <p:txBody>
          <a:bodyPr/>
          <a:lstStyle/>
          <a:p>
            <a:fld id="{4AB37DCE-BADD-4184-BBC8-E24EC92EC18B}" type="slidenum">
              <a:rPr lang="en-US" smtClean="0">
                <a:solidFill>
                  <a:srgbClr val="000000">
                    <a:tint val="75000"/>
                  </a:srgbClr>
                </a:solidFill>
              </a:rPr>
              <a:pPr/>
              <a:t>1</a:t>
            </a:fld>
            <a:endParaRPr lang="en-US" dirty="0">
              <a:solidFill>
                <a:srgbClr val="000000">
                  <a:tint val="75000"/>
                </a:srgbClr>
              </a:solidFill>
            </a:endParaRPr>
          </a:p>
        </p:txBody>
      </p:sp>
      <p:sp>
        <p:nvSpPr>
          <p:cNvPr id="6" name="Title 1"/>
          <p:cNvSpPr txBox="1">
            <a:spLocks/>
          </p:cNvSpPr>
          <p:nvPr/>
        </p:nvSpPr>
        <p:spPr>
          <a:xfrm>
            <a:off x="838200" y="2290763"/>
            <a:ext cx="7772400" cy="23876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t>The ODD couple: Clinical Risk Management via ISO14155 and ISO14971</a:t>
            </a:r>
          </a:p>
        </p:txBody>
      </p:sp>
      <p:sp>
        <p:nvSpPr>
          <p:cNvPr id="7" name="Subtitle 2"/>
          <p:cNvSpPr txBox="1">
            <a:spLocks/>
          </p:cNvSpPr>
          <p:nvPr/>
        </p:nvSpPr>
        <p:spPr>
          <a:xfrm>
            <a:off x="968721" y="4770438"/>
            <a:ext cx="7288039" cy="1501408"/>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400" i="0" kern="1200" baseline="0">
                <a:solidFill>
                  <a:schemeClr val="tx1"/>
                </a:solidFill>
                <a:latin typeface="+mj-lt"/>
                <a:ea typeface="+mn-ea"/>
                <a:cs typeface="+mn-cs"/>
              </a:defRPr>
            </a:lvl1pPr>
            <a:lvl2pPr marL="457200" indent="0" algn="ctr" defTabSz="685800" rtl="0" eaLnBrk="1" latinLnBrk="0" hangingPunct="1">
              <a:lnSpc>
                <a:spcPct val="90000"/>
              </a:lnSpc>
              <a:spcBef>
                <a:spcPts val="375"/>
              </a:spcBef>
              <a:buClrTx/>
              <a:buFont typeface="Wingdings" panose="05000000000000000000" pitchFamily="2" charset="2"/>
              <a:buNone/>
              <a:defRPr sz="2000" kern="1200">
                <a:solidFill>
                  <a:schemeClr val="tx1"/>
                </a:solidFill>
                <a:latin typeface="+mj-lt"/>
                <a:ea typeface="+mn-ea"/>
                <a:cs typeface="+mn-cs"/>
              </a:defRPr>
            </a:lvl2pPr>
            <a:lvl3pPr marL="914400" indent="0" algn="ctr" defTabSz="685800" rtl="0" eaLnBrk="1" latinLnBrk="0" hangingPunct="1">
              <a:lnSpc>
                <a:spcPct val="90000"/>
              </a:lnSpc>
              <a:spcBef>
                <a:spcPts val="375"/>
              </a:spcBef>
              <a:buClrTx/>
              <a:buFont typeface="Arial" panose="020B0604020202020204" pitchFamily="34" charset="0"/>
              <a:buNone/>
              <a:defRPr sz="1800" kern="1200">
                <a:solidFill>
                  <a:schemeClr val="tx1"/>
                </a:solidFill>
                <a:latin typeface="+mj-lt"/>
                <a:ea typeface="+mn-ea"/>
                <a:cs typeface="+mn-cs"/>
              </a:defRPr>
            </a:lvl3pPr>
            <a:lvl4pPr marL="1371600" indent="0" algn="ctr" defTabSz="685800" rtl="0" eaLnBrk="1" latinLnBrk="0" hangingPunct="1">
              <a:lnSpc>
                <a:spcPct val="90000"/>
              </a:lnSpc>
              <a:spcBef>
                <a:spcPts val="375"/>
              </a:spcBef>
              <a:buClrTx/>
              <a:buFont typeface="Courier New" panose="02070309020205020404" pitchFamily="49" charset="0"/>
              <a:buNone/>
              <a:defRPr sz="1600" kern="1200">
                <a:solidFill>
                  <a:schemeClr val="tx1"/>
                </a:solidFill>
                <a:latin typeface="+mj-lt"/>
                <a:ea typeface="+mn-ea"/>
                <a:cs typeface="+mn-cs"/>
              </a:defRPr>
            </a:lvl4pPr>
            <a:lvl5pPr marL="1828800" indent="0" algn="ctr" defTabSz="685800" rtl="0" eaLnBrk="1" latinLnBrk="0" hangingPunct="1">
              <a:lnSpc>
                <a:spcPct val="90000"/>
              </a:lnSpc>
              <a:spcBef>
                <a:spcPts val="375"/>
              </a:spcBef>
              <a:buClrTx/>
              <a:buFont typeface="Wingdings" panose="05000000000000000000" pitchFamily="2" charset="2"/>
              <a:buNone/>
              <a:defRPr sz="1600" kern="1200">
                <a:solidFill>
                  <a:schemeClr val="tx1"/>
                </a:solidFill>
                <a:latin typeface="+mj-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3200" b="1" dirty="0">
                <a:solidFill>
                  <a:srgbClr val="0000FF"/>
                </a:solidFill>
              </a:rPr>
              <a:t>Joy Frestedt, PhD, RAC, CPI, FRAPS, FACRP</a:t>
            </a:r>
          </a:p>
          <a:p>
            <a:pPr>
              <a:lnSpc>
                <a:spcPct val="120000"/>
              </a:lnSpc>
              <a:spcBef>
                <a:spcPts val="0"/>
              </a:spcBef>
              <a:spcAft>
                <a:spcPts val="600"/>
              </a:spcAft>
            </a:pPr>
            <a:r>
              <a:rPr lang="en-US" b="1" dirty="0"/>
              <a:t>April 24, 2025 8:40am - 9:40am</a:t>
            </a:r>
          </a:p>
          <a:p>
            <a:pPr>
              <a:lnSpc>
                <a:spcPct val="120000"/>
              </a:lnSpc>
              <a:spcBef>
                <a:spcPts val="0"/>
              </a:spcBef>
            </a:pPr>
            <a:r>
              <a:rPr lang="en-US" dirty="0"/>
              <a:t>18th Annual Device Research &amp; Regulatory Conference</a:t>
            </a:r>
          </a:p>
          <a:p>
            <a:pPr>
              <a:lnSpc>
                <a:spcPct val="120000"/>
              </a:lnSpc>
              <a:spcBef>
                <a:spcPts val="0"/>
              </a:spcBef>
            </a:pPr>
            <a:r>
              <a:rPr lang="en-US" dirty="0"/>
              <a:t>Society of Clinical Research Associates (SOCRA)</a:t>
            </a:r>
          </a:p>
          <a:p>
            <a:pPr>
              <a:lnSpc>
                <a:spcPct val="120000"/>
              </a:lnSpc>
              <a:spcBef>
                <a:spcPts val="0"/>
              </a:spcBef>
            </a:pPr>
            <a:r>
              <a:rPr lang="en-US" dirty="0"/>
              <a:t>Apr 24 - 25, 2025 at Hyatt Regency Newport Beach, Newport Beach, California</a:t>
            </a:r>
          </a:p>
        </p:txBody>
      </p:sp>
    </p:spTree>
    <p:extLst>
      <p:ext uri="{BB962C8B-B14F-4D97-AF65-F5344CB8AC3E}">
        <p14:creationId xmlns:p14="http://schemas.microsoft.com/office/powerpoint/2010/main" val="211459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7BE20D-A50B-E07C-15B6-228A1CB5A373}"/>
              </a:ext>
            </a:extLst>
          </p:cNvPr>
          <p:cNvSpPr>
            <a:spLocks noGrp="1"/>
          </p:cNvSpPr>
          <p:nvPr>
            <p:ph type="title"/>
          </p:nvPr>
        </p:nvSpPr>
        <p:spPr>
          <a:xfrm>
            <a:off x="489034" y="198071"/>
            <a:ext cx="8194972" cy="1021130"/>
          </a:xfrm>
        </p:spPr>
        <p:txBody>
          <a:bodyPr>
            <a:normAutofit/>
          </a:bodyPr>
          <a:lstStyle/>
          <a:p>
            <a:r>
              <a:rPr lang="en-US" dirty="0"/>
              <a:t>Note Similar Word: “</a:t>
            </a:r>
            <a:r>
              <a:rPr lang="en-US" dirty="0">
                <a:solidFill>
                  <a:schemeClr val="accent3"/>
                </a:solidFill>
              </a:rPr>
              <a:t>Risk</a:t>
            </a:r>
            <a:r>
              <a:rPr lang="en-US" dirty="0"/>
              <a:t>”</a:t>
            </a:r>
          </a:p>
        </p:txBody>
      </p:sp>
      <p:sp>
        <p:nvSpPr>
          <p:cNvPr id="4" name="Footer Placeholder 3">
            <a:extLst>
              <a:ext uri="{FF2B5EF4-FFF2-40B4-BE49-F238E27FC236}">
                <a16:creationId xmlns:a16="http://schemas.microsoft.com/office/drawing/2014/main" id="{6E8C4231-0FAA-F031-6381-14B25CEF46E7}"/>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93DC6FB4-D101-902F-D99E-7F4282341A19}"/>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10</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F422742D-9F38-676A-2813-D827FA979CD5}"/>
              </a:ext>
            </a:extLst>
          </p:cNvPr>
          <p:cNvPicPr>
            <a:picLocks noChangeAspect="1"/>
          </p:cNvPicPr>
          <p:nvPr/>
        </p:nvPicPr>
        <p:blipFill>
          <a:blip r:embed="rId2"/>
          <a:stretch>
            <a:fillRect/>
          </a:stretch>
        </p:blipFill>
        <p:spPr>
          <a:xfrm>
            <a:off x="476250" y="1821012"/>
            <a:ext cx="3981729" cy="3941753"/>
          </a:xfrm>
          <a:prstGeom prst="rect">
            <a:avLst/>
          </a:prstGeom>
          <a:ln>
            <a:solidFill>
              <a:schemeClr val="tx1"/>
            </a:solidFill>
          </a:ln>
        </p:spPr>
      </p:pic>
      <p:pic>
        <p:nvPicPr>
          <p:cNvPr id="10" name="Picture 9">
            <a:extLst>
              <a:ext uri="{FF2B5EF4-FFF2-40B4-BE49-F238E27FC236}">
                <a16:creationId xmlns:a16="http://schemas.microsoft.com/office/drawing/2014/main" id="{27F32E28-E7C7-18B8-CACE-42DCD920D9F1}"/>
              </a:ext>
            </a:extLst>
          </p:cNvPr>
          <p:cNvPicPr>
            <a:picLocks noChangeAspect="1"/>
          </p:cNvPicPr>
          <p:nvPr/>
        </p:nvPicPr>
        <p:blipFill>
          <a:blip r:embed="rId3"/>
          <a:stretch>
            <a:fillRect/>
          </a:stretch>
        </p:blipFill>
        <p:spPr>
          <a:xfrm>
            <a:off x="4664360" y="1824431"/>
            <a:ext cx="3968946" cy="3929098"/>
          </a:xfrm>
          <a:prstGeom prst="rect">
            <a:avLst/>
          </a:prstGeom>
          <a:ln>
            <a:solidFill>
              <a:schemeClr val="tx1"/>
            </a:solidFill>
          </a:ln>
        </p:spPr>
      </p:pic>
      <p:sp>
        <p:nvSpPr>
          <p:cNvPr id="11" name="TextBox 10">
            <a:extLst>
              <a:ext uri="{FF2B5EF4-FFF2-40B4-BE49-F238E27FC236}">
                <a16:creationId xmlns:a16="http://schemas.microsoft.com/office/drawing/2014/main" id="{47F45784-A6CA-E2A9-0451-D77DA32D17A8}"/>
              </a:ext>
            </a:extLst>
          </p:cNvPr>
          <p:cNvSpPr txBox="1"/>
          <p:nvPr/>
        </p:nvSpPr>
        <p:spPr>
          <a:xfrm>
            <a:off x="450933" y="3426238"/>
            <a:ext cx="4039183" cy="769441"/>
          </a:xfrm>
          <a:prstGeom prst="rect">
            <a:avLst/>
          </a:prstGeom>
          <a:noFill/>
        </p:spPr>
        <p:txBody>
          <a:bodyPr wrap="none" rtlCol="0">
            <a:spAutoFit/>
          </a:bodyPr>
          <a:lstStyle/>
          <a:p>
            <a:r>
              <a:rPr lang="en-US" sz="4400" b="1" dirty="0">
                <a:solidFill>
                  <a:srgbClr val="FF0000"/>
                </a:solidFill>
                <a:latin typeface="+mj-lt"/>
              </a:rPr>
              <a:t>Risk</a:t>
            </a:r>
            <a:r>
              <a:rPr lang="en-US" sz="4400" b="1" dirty="0">
                <a:solidFill>
                  <a:srgbClr val="0000FF"/>
                </a:solidFill>
                <a:latin typeface="+mj-lt"/>
              </a:rPr>
              <a:t>: 119 times!</a:t>
            </a:r>
          </a:p>
        </p:txBody>
      </p:sp>
      <p:sp>
        <p:nvSpPr>
          <p:cNvPr id="12" name="TextBox 11">
            <a:extLst>
              <a:ext uri="{FF2B5EF4-FFF2-40B4-BE49-F238E27FC236}">
                <a16:creationId xmlns:a16="http://schemas.microsoft.com/office/drawing/2014/main" id="{577676CD-5C25-038F-4B67-59B78223F2BB}"/>
              </a:ext>
            </a:extLst>
          </p:cNvPr>
          <p:cNvSpPr txBox="1"/>
          <p:nvPr/>
        </p:nvSpPr>
        <p:spPr>
          <a:xfrm>
            <a:off x="4613660" y="3429000"/>
            <a:ext cx="4070345" cy="769441"/>
          </a:xfrm>
          <a:prstGeom prst="rect">
            <a:avLst/>
          </a:prstGeom>
          <a:noFill/>
        </p:spPr>
        <p:txBody>
          <a:bodyPr wrap="none" rtlCol="0">
            <a:spAutoFit/>
          </a:bodyPr>
          <a:lstStyle/>
          <a:p>
            <a:r>
              <a:rPr lang="en-US" sz="4400" b="1" dirty="0">
                <a:solidFill>
                  <a:srgbClr val="FF0000"/>
                </a:solidFill>
                <a:latin typeface="+mj-lt"/>
              </a:rPr>
              <a:t>Risk</a:t>
            </a:r>
            <a:r>
              <a:rPr lang="en-US" sz="4400" b="1" dirty="0">
                <a:solidFill>
                  <a:srgbClr val="0000FF"/>
                </a:solidFill>
                <a:latin typeface="+mj-lt"/>
              </a:rPr>
              <a:t>: 587 times!</a:t>
            </a:r>
          </a:p>
        </p:txBody>
      </p:sp>
      <p:sp>
        <p:nvSpPr>
          <p:cNvPr id="6" name="TextBox 5">
            <a:extLst>
              <a:ext uri="{FF2B5EF4-FFF2-40B4-BE49-F238E27FC236}">
                <a16:creationId xmlns:a16="http://schemas.microsoft.com/office/drawing/2014/main" id="{B069A238-9D4E-40A5-814C-EE471CAB5BE3}"/>
              </a:ext>
            </a:extLst>
          </p:cNvPr>
          <p:cNvSpPr txBox="1"/>
          <p:nvPr/>
        </p:nvSpPr>
        <p:spPr>
          <a:xfrm>
            <a:off x="2497462" y="5673327"/>
            <a:ext cx="4583306" cy="646331"/>
          </a:xfrm>
          <a:prstGeom prst="rect">
            <a:avLst/>
          </a:prstGeom>
          <a:solidFill>
            <a:srgbClr val="FFFF00"/>
          </a:solidFill>
        </p:spPr>
        <p:txBody>
          <a:bodyPr wrap="none" rtlCol="0">
            <a:spAutoFit/>
          </a:bodyPr>
          <a:lstStyle/>
          <a:p>
            <a:pPr algn="ctr"/>
            <a:r>
              <a:rPr lang="en-US" i="1" dirty="0"/>
              <a:t>These may not be about the identical topic!</a:t>
            </a:r>
          </a:p>
          <a:p>
            <a:pPr algn="ctr"/>
            <a:r>
              <a:rPr lang="en-US" i="1" dirty="0"/>
              <a:t>BUT they are to be </a:t>
            </a:r>
            <a:r>
              <a:rPr lang="en-US" i="1" u="sng" dirty="0"/>
              <a:t>used</a:t>
            </a:r>
            <a:r>
              <a:rPr lang="en-US" i="1" dirty="0"/>
              <a:t> TOGETHER!</a:t>
            </a:r>
          </a:p>
        </p:txBody>
      </p:sp>
      <p:sp>
        <p:nvSpPr>
          <p:cNvPr id="13" name="Rectangle 12">
            <a:extLst>
              <a:ext uri="{FF2B5EF4-FFF2-40B4-BE49-F238E27FC236}">
                <a16:creationId xmlns:a16="http://schemas.microsoft.com/office/drawing/2014/main" id="{B6AFB4D4-B619-4457-9B9E-90CFD1776DFA}"/>
              </a:ext>
            </a:extLst>
          </p:cNvPr>
          <p:cNvSpPr/>
          <p:nvPr/>
        </p:nvSpPr>
        <p:spPr>
          <a:xfrm>
            <a:off x="489034" y="4524375"/>
            <a:ext cx="2168441" cy="26629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8A2752-2296-4D2E-A0AA-AD0B1B0A8BA6}"/>
              </a:ext>
            </a:extLst>
          </p:cNvPr>
          <p:cNvSpPr/>
          <p:nvPr/>
        </p:nvSpPr>
        <p:spPr>
          <a:xfrm>
            <a:off x="8067675" y="4676775"/>
            <a:ext cx="447675"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5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C0E0-2519-4E98-A39E-17A89D42046D}"/>
              </a:ext>
            </a:extLst>
          </p:cNvPr>
          <p:cNvSpPr>
            <a:spLocks noGrp="1"/>
          </p:cNvSpPr>
          <p:nvPr>
            <p:ph type="title"/>
          </p:nvPr>
        </p:nvSpPr>
        <p:spPr>
          <a:xfrm>
            <a:off x="471948" y="198071"/>
            <a:ext cx="8259098" cy="1021130"/>
          </a:xfrm>
        </p:spPr>
        <p:txBody>
          <a:bodyPr>
            <a:normAutofit/>
          </a:bodyPr>
          <a:lstStyle/>
          <a:p>
            <a:r>
              <a:rPr lang="en-US" dirty="0"/>
              <a:t>What Does “Risk” Mean?</a:t>
            </a:r>
          </a:p>
        </p:txBody>
      </p:sp>
      <p:graphicFrame>
        <p:nvGraphicFramePr>
          <p:cNvPr id="6" name="Content Placeholder 5">
            <a:extLst>
              <a:ext uri="{FF2B5EF4-FFF2-40B4-BE49-F238E27FC236}">
                <a16:creationId xmlns:a16="http://schemas.microsoft.com/office/drawing/2014/main" id="{6F48346D-C2B0-43AD-B8AE-F105DABA2193}"/>
              </a:ext>
            </a:extLst>
          </p:cNvPr>
          <p:cNvGraphicFramePr>
            <a:graphicFrameLocks noGrp="1"/>
          </p:cNvGraphicFramePr>
          <p:nvPr>
            <p:ph idx="1"/>
            <p:extLst>
              <p:ext uri="{D42A27DB-BD31-4B8C-83A1-F6EECF244321}">
                <p14:modId xmlns:p14="http://schemas.microsoft.com/office/powerpoint/2010/main" val="2838482949"/>
              </p:ext>
            </p:extLst>
          </p:nvPr>
        </p:nvGraphicFramePr>
        <p:xfrm>
          <a:off x="304799" y="1548581"/>
          <a:ext cx="8706465" cy="471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6D1F6E3-9EB7-470C-BBCB-5F6B4B5F8BB8}"/>
              </a:ext>
            </a:extLst>
          </p:cNvPr>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5" name="Slide Number Placeholder 4">
            <a:extLst>
              <a:ext uri="{FF2B5EF4-FFF2-40B4-BE49-F238E27FC236}">
                <a16:creationId xmlns:a16="http://schemas.microsoft.com/office/drawing/2014/main" id="{96686DA3-4D5C-48A0-B435-96FDC7A30956}"/>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11</a:t>
            </a:fld>
            <a:endParaRPr lang="en-US" dirty="0">
              <a:solidFill>
                <a:srgbClr val="000000">
                  <a:tint val="75000"/>
                </a:srgbClr>
              </a:solidFill>
            </a:endParaRPr>
          </a:p>
        </p:txBody>
      </p:sp>
      <p:sp>
        <p:nvSpPr>
          <p:cNvPr id="7" name="TextBox 6">
            <a:extLst>
              <a:ext uri="{FF2B5EF4-FFF2-40B4-BE49-F238E27FC236}">
                <a16:creationId xmlns:a16="http://schemas.microsoft.com/office/drawing/2014/main" id="{6ED09E80-1469-466D-BC47-7E7485C0BF07}"/>
              </a:ext>
            </a:extLst>
          </p:cNvPr>
          <p:cNvSpPr txBox="1"/>
          <p:nvPr/>
        </p:nvSpPr>
        <p:spPr>
          <a:xfrm>
            <a:off x="3953390" y="3727268"/>
            <a:ext cx="1341281" cy="369332"/>
          </a:xfrm>
          <a:prstGeom prst="rect">
            <a:avLst/>
          </a:prstGeom>
          <a:solidFill>
            <a:srgbClr val="FFFF00"/>
          </a:solidFill>
        </p:spPr>
        <p:txBody>
          <a:bodyPr wrap="square" rtlCol="0">
            <a:spAutoFit/>
          </a:bodyPr>
          <a:lstStyle/>
          <a:p>
            <a:pPr algn="ctr"/>
            <a:r>
              <a:rPr lang="en-US" dirty="0">
                <a:solidFill>
                  <a:srgbClr val="FF0000"/>
                </a:solidFill>
              </a:rPr>
              <a:t>RISK?</a:t>
            </a:r>
          </a:p>
        </p:txBody>
      </p:sp>
    </p:spTree>
    <p:extLst>
      <p:ext uri="{BB962C8B-B14F-4D97-AF65-F5344CB8AC3E}">
        <p14:creationId xmlns:p14="http://schemas.microsoft.com/office/powerpoint/2010/main" val="242290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11F0F4-316C-4BC2-B666-97640C4E6D82}"/>
              </a:ext>
            </a:extLst>
          </p:cNvPr>
          <p:cNvSpPr>
            <a:spLocks noGrp="1"/>
          </p:cNvSpPr>
          <p:nvPr>
            <p:ph type="title"/>
          </p:nvPr>
        </p:nvSpPr>
        <p:spPr>
          <a:xfrm>
            <a:off x="476250" y="365126"/>
            <a:ext cx="8239125" cy="817381"/>
          </a:xfrm>
        </p:spPr>
        <p:txBody>
          <a:bodyPr>
            <a:normAutofit/>
          </a:bodyPr>
          <a:lstStyle/>
          <a:p>
            <a:r>
              <a:rPr lang="en-US" dirty="0"/>
              <a:t>Are Purposes “Different” ?</a:t>
            </a:r>
          </a:p>
        </p:txBody>
      </p:sp>
      <p:sp>
        <p:nvSpPr>
          <p:cNvPr id="8" name="Text Placeholder 7">
            <a:extLst>
              <a:ext uri="{FF2B5EF4-FFF2-40B4-BE49-F238E27FC236}">
                <a16:creationId xmlns:a16="http://schemas.microsoft.com/office/drawing/2014/main" id="{559455E2-A12A-4B50-89B6-7B5AD7C9448D}"/>
              </a:ext>
            </a:extLst>
          </p:cNvPr>
          <p:cNvSpPr>
            <a:spLocks noGrp="1"/>
          </p:cNvSpPr>
          <p:nvPr>
            <p:ph type="body" idx="1"/>
          </p:nvPr>
        </p:nvSpPr>
        <p:spPr>
          <a:xfrm>
            <a:off x="476250" y="1695450"/>
            <a:ext cx="4021932" cy="514350"/>
          </a:xfrm>
        </p:spPr>
        <p:txBody>
          <a:bodyPr>
            <a:normAutofit/>
          </a:bodyPr>
          <a:lstStyle/>
          <a:p>
            <a:r>
              <a:rPr lang="en-US" sz="2800" dirty="0"/>
              <a:t>ISO14155</a:t>
            </a:r>
          </a:p>
        </p:txBody>
      </p:sp>
      <p:sp>
        <p:nvSpPr>
          <p:cNvPr id="9" name="Content Placeholder 8">
            <a:extLst>
              <a:ext uri="{FF2B5EF4-FFF2-40B4-BE49-F238E27FC236}">
                <a16:creationId xmlns:a16="http://schemas.microsoft.com/office/drawing/2014/main" id="{7B06902F-1DCA-4E93-9D7F-22B1C5789A5B}"/>
              </a:ext>
            </a:extLst>
          </p:cNvPr>
          <p:cNvSpPr>
            <a:spLocks noGrp="1"/>
          </p:cNvSpPr>
          <p:nvPr>
            <p:ph sz="half" idx="2"/>
          </p:nvPr>
        </p:nvSpPr>
        <p:spPr>
          <a:xfrm>
            <a:off x="476251" y="2209799"/>
            <a:ext cx="4021932" cy="3971925"/>
          </a:xfrm>
        </p:spPr>
        <p:txBody>
          <a:bodyPr>
            <a:noAutofit/>
          </a:bodyPr>
          <a:lstStyle/>
          <a:p>
            <a:pPr marL="0" lvl="1" indent="0">
              <a:lnSpc>
                <a:spcPct val="100000"/>
              </a:lnSpc>
              <a:spcBef>
                <a:spcPts val="0"/>
              </a:spcBef>
              <a:spcAft>
                <a:spcPts val="600"/>
              </a:spcAft>
              <a:buNone/>
            </a:pPr>
            <a:r>
              <a:rPr lang="en-US" sz="2000" dirty="0">
                <a:latin typeface="+mj-lt"/>
              </a:rPr>
              <a:t>Systematically employ Good Clinical Practice (GCP) in medical device </a:t>
            </a:r>
            <a:r>
              <a:rPr lang="en-US" sz="2000" b="1" dirty="0">
                <a:solidFill>
                  <a:srgbClr val="0000FF"/>
                </a:solidFill>
                <a:latin typeface="+mj-lt"/>
              </a:rPr>
              <a:t>clinical investigations</a:t>
            </a:r>
            <a:r>
              <a:rPr lang="en-US" sz="2000" dirty="0"/>
              <a:t> (e.g., to </a:t>
            </a:r>
            <a:r>
              <a:rPr lang="en-US" sz="2000" dirty="0">
                <a:latin typeface="+mj-lt"/>
              </a:rPr>
              <a:t>protect human  subject rights/safety) across </a:t>
            </a:r>
            <a:r>
              <a:rPr lang="en-US" sz="2000" b="1" dirty="0">
                <a:solidFill>
                  <a:srgbClr val="0000FF"/>
                </a:solidFill>
                <a:latin typeface="+mj-lt"/>
              </a:rPr>
              <a:t>clinical trial experience </a:t>
            </a:r>
            <a:r>
              <a:rPr lang="en-US" sz="2000" dirty="0">
                <a:latin typeface="+mj-lt"/>
              </a:rPr>
              <a:t>(baseline, treatment, follow-up)</a:t>
            </a:r>
          </a:p>
          <a:p>
            <a:pPr lvl="1">
              <a:lnSpc>
                <a:spcPct val="100000"/>
              </a:lnSpc>
              <a:spcBef>
                <a:spcPts val="0"/>
              </a:spcBef>
            </a:pPr>
            <a:r>
              <a:rPr lang="en-US" sz="1800" dirty="0">
                <a:latin typeface="+mj-lt"/>
              </a:rPr>
              <a:t>Ensures regulatory/ethical</a:t>
            </a:r>
            <a:r>
              <a:rPr lang="en-US" sz="1800" dirty="0"/>
              <a:t> compliance (e.g., Declaration of Helsinki)</a:t>
            </a:r>
            <a:endParaRPr lang="en-US" sz="1800" dirty="0">
              <a:latin typeface="+mj-lt"/>
            </a:endParaRPr>
          </a:p>
          <a:p>
            <a:pPr lvl="1">
              <a:lnSpc>
                <a:spcPct val="100000"/>
              </a:lnSpc>
              <a:spcBef>
                <a:spcPts val="0"/>
              </a:spcBef>
            </a:pPr>
            <a:r>
              <a:rPr lang="en-US" sz="1800" dirty="0">
                <a:latin typeface="+mj-lt"/>
              </a:rPr>
              <a:t>Ensures patient safety</a:t>
            </a:r>
          </a:p>
          <a:p>
            <a:pPr lvl="1">
              <a:lnSpc>
                <a:spcPct val="100000"/>
              </a:lnSpc>
              <a:spcBef>
                <a:spcPts val="0"/>
              </a:spcBef>
            </a:pPr>
            <a:r>
              <a:rPr lang="en-US" sz="1800" dirty="0"/>
              <a:t>Ensures </a:t>
            </a:r>
            <a:r>
              <a:rPr lang="en-US" sz="1800" b="1" dirty="0">
                <a:latin typeface="+mj-lt"/>
              </a:rPr>
              <a:t>credible</a:t>
            </a:r>
            <a:r>
              <a:rPr lang="en-US" sz="1800" dirty="0">
                <a:latin typeface="+mj-lt"/>
              </a:rPr>
              <a:t> clinical data (scientific validity)</a:t>
            </a:r>
          </a:p>
        </p:txBody>
      </p:sp>
      <p:sp>
        <p:nvSpPr>
          <p:cNvPr id="10" name="Text Placeholder 9">
            <a:extLst>
              <a:ext uri="{FF2B5EF4-FFF2-40B4-BE49-F238E27FC236}">
                <a16:creationId xmlns:a16="http://schemas.microsoft.com/office/drawing/2014/main" id="{EC23AD67-71E7-4D74-B7DF-AF4D35E6F880}"/>
              </a:ext>
            </a:extLst>
          </p:cNvPr>
          <p:cNvSpPr>
            <a:spLocks noGrp="1"/>
          </p:cNvSpPr>
          <p:nvPr>
            <p:ph type="body" sz="quarter" idx="3"/>
          </p:nvPr>
        </p:nvSpPr>
        <p:spPr>
          <a:xfrm>
            <a:off x="4629150" y="1695450"/>
            <a:ext cx="4086225" cy="514350"/>
          </a:xfrm>
        </p:spPr>
        <p:txBody>
          <a:bodyPr>
            <a:normAutofit/>
          </a:bodyPr>
          <a:lstStyle/>
          <a:p>
            <a:r>
              <a:rPr lang="en-US" sz="2800" dirty="0"/>
              <a:t>ISO14971</a:t>
            </a:r>
          </a:p>
        </p:txBody>
      </p:sp>
      <p:sp>
        <p:nvSpPr>
          <p:cNvPr id="11" name="Content Placeholder 10">
            <a:extLst>
              <a:ext uri="{FF2B5EF4-FFF2-40B4-BE49-F238E27FC236}">
                <a16:creationId xmlns:a16="http://schemas.microsoft.com/office/drawing/2014/main" id="{013C7032-CD60-4506-B0AE-2297D1B6A41C}"/>
              </a:ext>
            </a:extLst>
          </p:cNvPr>
          <p:cNvSpPr>
            <a:spLocks noGrp="1"/>
          </p:cNvSpPr>
          <p:nvPr>
            <p:ph sz="quarter" idx="4"/>
          </p:nvPr>
        </p:nvSpPr>
        <p:spPr>
          <a:xfrm>
            <a:off x="4629150" y="2209800"/>
            <a:ext cx="4086225" cy="3971924"/>
          </a:xfrm>
        </p:spPr>
        <p:txBody>
          <a:bodyPr>
            <a:normAutofit fontScale="55000" lnSpcReduction="20000"/>
          </a:bodyPr>
          <a:lstStyle/>
          <a:p>
            <a:pPr>
              <a:lnSpc>
                <a:spcPct val="120000"/>
              </a:lnSpc>
              <a:spcBef>
                <a:spcPts val="0"/>
              </a:spcBef>
              <a:spcAft>
                <a:spcPts val="600"/>
              </a:spcAft>
            </a:pPr>
            <a:r>
              <a:rPr lang="en-US" sz="3600" dirty="0"/>
              <a:t>Systematically identify, analyze and mitigate (reduce) medical device </a:t>
            </a:r>
            <a:r>
              <a:rPr lang="en-US" sz="3600" b="1" dirty="0">
                <a:solidFill>
                  <a:srgbClr val="FF0000"/>
                </a:solidFill>
              </a:rPr>
              <a:t>risks </a:t>
            </a:r>
            <a:r>
              <a:rPr lang="en-US" sz="3600" dirty="0"/>
              <a:t>(e.g., to improve device design, reduce flaws, misuse) across </a:t>
            </a:r>
            <a:r>
              <a:rPr lang="en-US" sz="3600" b="1" dirty="0">
                <a:solidFill>
                  <a:srgbClr val="FF0000"/>
                </a:solidFill>
              </a:rPr>
              <a:t>device lifecycle </a:t>
            </a:r>
            <a:r>
              <a:rPr lang="en-US" sz="3600" dirty="0"/>
              <a:t>(design, production, pre-market and post-market).</a:t>
            </a:r>
          </a:p>
          <a:p>
            <a:pPr marL="457200" indent="-457200">
              <a:lnSpc>
                <a:spcPct val="120000"/>
              </a:lnSpc>
              <a:spcBef>
                <a:spcPts val="0"/>
              </a:spcBef>
              <a:buFont typeface="Wingdings" panose="05000000000000000000" pitchFamily="2" charset="2"/>
              <a:buChar char="Ø"/>
            </a:pPr>
            <a:r>
              <a:rPr lang="en-US" sz="3300" dirty="0"/>
              <a:t>Ensures regulatory compliance</a:t>
            </a:r>
          </a:p>
          <a:p>
            <a:pPr marL="457200" indent="-457200">
              <a:lnSpc>
                <a:spcPct val="120000"/>
              </a:lnSpc>
              <a:spcBef>
                <a:spcPts val="0"/>
              </a:spcBef>
              <a:buFont typeface="Wingdings" panose="05000000000000000000" pitchFamily="2" charset="2"/>
              <a:buChar char="Ø"/>
            </a:pPr>
            <a:r>
              <a:rPr lang="en-US" sz="3300" dirty="0"/>
              <a:t>Ensures hazards, risk controls, and residual risks are documented</a:t>
            </a:r>
          </a:p>
          <a:p>
            <a:pPr marL="457200" indent="-457200">
              <a:lnSpc>
                <a:spcPct val="120000"/>
              </a:lnSpc>
              <a:spcBef>
                <a:spcPts val="0"/>
              </a:spcBef>
              <a:buFont typeface="Wingdings" panose="05000000000000000000" pitchFamily="2" charset="2"/>
              <a:buChar char="Ø"/>
            </a:pPr>
            <a:r>
              <a:rPr lang="en-US" sz="3300" dirty="0"/>
              <a:t>Ensures risks are mitigated to an “</a:t>
            </a:r>
            <a:r>
              <a:rPr lang="en-US" sz="3300" b="1" dirty="0"/>
              <a:t>acceptable</a:t>
            </a:r>
            <a:r>
              <a:rPr lang="en-US" sz="3300" dirty="0"/>
              <a:t>” level</a:t>
            </a:r>
          </a:p>
        </p:txBody>
      </p:sp>
      <p:sp>
        <p:nvSpPr>
          <p:cNvPr id="5" name="Footer Placeholder 4">
            <a:extLst>
              <a:ext uri="{FF2B5EF4-FFF2-40B4-BE49-F238E27FC236}">
                <a16:creationId xmlns:a16="http://schemas.microsoft.com/office/drawing/2014/main" id="{AA40505C-B0AE-44FF-913E-838F77C9F355}"/>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7B3EB4D5-BEBE-40AA-8A5D-B1DEF2A9570B}"/>
              </a:ext>
            </a:extLst>
          </p:cNvPr>
          <p:cNvSpPr>
            <a:spLocks noGrp="1"/>
          </p:cNvSpPr>
          <p:nvPr>
            <p:ph type="sldNum" sz="quarter" idx="12"/>
          </p:nvPr>
        </p:nvSpPr>
        <p:spPr/>
        <p:txBody>
          <a:bodyPr/>
          <a:lstStyle/>
          <a:p>
            <a:fld id="{89CE7A66-0BB6-43AC-BA54-84F0F462A445}" type="slidenum">
              <a:rPr lang="en-US" smtClean="0">
                <a:solidFill>
                  <a:srgbClr val="000000">
                    <a:tint val="75000"/>
                  </a:srgbClr>
                </a:solidFill>
              </a:rPr>
              <a:pPr/>
              <a:t>12</a:t>
            </a:fld>
            <a:endParaRPr lang="en-US" dirty="0">
              <a:solidFill>
                <a:srgbClr val="000000">
                  <a:tint val="75000"/>
                </a:srgbClr>
              </a:solidFill>
            </a:endParaRPr>
          </a:p>
        </p:txBody>
      </p:sp>
    </p:spTree>
    <p:extLst>
      <p:ext uri="{BB962C8B-B14F-4D97-AF65-F5344CB8AC3E}">
        <p14:creationId xmlns:p14="http://schemas.microsoft.com/office/powerpoint/2010/main" val="157458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9BE5-AAB4-AF51-1760-1AFC43F67131}"/>
              </a:ext>
            </a:extLst>
          </p:cNvPr>
          <p:cNvSpPr>
            <a:spLocks noGrp="1"/>
          </p:cNvSpPr>
          <p:nvPr>
            <p:ph type="title"/>
          </p:nvPr>
        </p:nvSpPr>
        <p:spPr>
          <a:noFill/>
        </p:spPr>
        <p:txBody>
          <a:bodyPr>
            <a:normAutofit/>
          </a:bodyPr>
          <a:lstStyle/>
          <a:p>
            <a:r>
              <a:rPr lang="en-US" dirty="0"/>
              <a:t>Can we Align “</a:t>
            </a:r>
            <a:r>
              <a:rPr lang="en-US" dirty="0">
                <a:solidFill>
                  <a:schemeClr val="accent3"/>
                </a:solidFill>
              </a:rPr>
              <a:t>Risks</a:t>
            </a:r>
            <a:r>
              <a:rPr lang="en-US" dirty="0"/>
              <a:t>”?</a:t>
            </a:r>
          </a:p>
        </p:txBody>
      </p:sp>
      <p:sp>
        <p:nvSpPr>
          <p:cNvPr id="6" name="Text Placeholder 5">
            <a:extLst>
              <a:ext uri="{FF2B5EF4-FFF2-40B4-BE49-F238E27FC236}">
                <a16:creationId xmlns:a16="http://schemas.microsoft.com/office/drawing/2014/main" id="{59D5B0EF-50AA-4F32-8E72-3E9E14968455}"/>
              </a:ext>
            </a:extLst>
          </p:cNvPr>
          <p:cNvSpPr>
            <a:spLocks noGrp="1"/>
          </p:cNvSpPr>
          <p:nvPr>
            <p:ph type="body" idx="1"/>
          </p:nvPr>
        </p:nvSpPr>
        <p:spPr>
          <a:xfrm>
            <a:off x="435426" y="1707244"/>
            <a:ext cx="4193382" cy="523875"/>
          </a:xfrm>
        </p:spPr>
        <p:txBody>
          <a:bodyPr>
            <a:normAutofit/>
          </a:bodyPr>
          <a:lstStyle/>
          <a:p>
            <a:pPr algn="ctr"/>
            <a:r>
              <a:rPr lang="en-US" sz="2800" dirty="0"/>
              <a:t>ISO14155</a:t>
            </a:r>
          </a:p>
        </p:txBody>
      </p:sp>
      <p:sp>
        <p:nvSpPr>
          <p:cNvPr id="3" name="Content Placeholder 2">
            <a:extLst>
              <a:ext uri="{FF2B5EF4-FFF2-40B4-BE49-F238E27FC236}">
                <a16:creationId xmlns:a16="http://schemas.microsoft.com/office/drawing/2014/main" id="{E1E97989-881D-F56F-C0EA-8F448B1D352D}"/>
              </a:ext>
            </a:extLst>
          </p:cNvPr>
          <p:cNvSpPr>
            <a:spLocks noGrp="1"/>
          </p:cNvSpPr>
          <p:nvPr>
            <p:ph sz="half" idx="2"/>
          </p:nvPr>
        </p:nvSpPr>
        <p:spPr>
          <a:xfrm>
            <a:off x="435426" y="2231119"/>
            <a:ext cx="4193382" cy="4261754"/>
          </a:xfrm>
        </p:spPr>
        <p:txBody>
          <a:bodyPr>
            <a:noAutofit/>
          </a:bodyPr>
          <a:lstStyle/>
          <a:p>
            <a:pPr marL="457200" indent="-457200">
              <a:buFont typeface="Wingdings" panose="05000000000000000000" pitchFamily="2" charset="2"/>
              <a:buChar char="Ø"/>
            </a:pPr>
            <a:r>
              <a:rPr lang="en-US" sz="2000" dirty="0"/>
              <a:t>Focus: to </a:t>
            </a:r>
            <a:r>
              <a:rPr lang="en-US" sz="2000" b="1" dirty="0">
                <a:solidFill>
                  <a:srgbClr val="0000FF"/>
                </a:solidFill>
              </a:rPr>
              <a:t>collect</a:t>
            </a:r>
            <a:r>
              <a:rPr lang="en-US" sz="2000" dirty="0"/>
              <a:t> human clinical data about device safety and performance (including </a:t>
            </a:r>
            <a:r>
              <a:rPr lang="en-US" sz="2000" b="1" dirty="0">
                <a:solidFill>
                  <a:schemeClr val="accent3"/>
                </a:solidFill>
              </a:rPr>
              <a:t>risks</a:t>
            </a:r>
            <a:r>
              <a:rPr lang="en-US" sz="2000" dirty="0"/>
              <a:t>)</a:t>
            </a:r>
          </a:p>
          <a:p>
            <a:pPr marL="457200" indent="-457200">
              <a:buFont typeface="Wingdings" panose="05000000000000000000" pitchFamily="2" charset="2"/>
              <a:buChar char="Ø"/>
            </a:pPr>
            <a:r>
              <a:rPr lang="en-US" sz="2000" dirty="0"/>
              <a:t>Starts with </a:t>
            </a:r>
            <a:r>
              <a:rPr lang="en-US" sz="2000" b="1" dirty="0">
                <a:solidFill>
                  <a:srgbClr val="0000FF"/>
                </a:solidFill>
              </a:rPr>
              <a:t>protocol writing</a:t>
            </a:r>
          </a:p>
          <a:p>
            <a:pPr marL="711994" lvl="1" indent="-457200">
              <a:buFont typeface="Wingdings" panose="05000000000000000000" pitchFamily="2" charset="2"/>
              <a:buChar char="ü"/>
            </a:pPr>
            <a:r>
              <a:rPr lang="en-US" sz="1800" b="1" dirty="0"/>
              <a:t>after</a:t>
            </a:r>
            <a:r>
              <a:rPr lang="en-US" sz="1800" dirty="0"/>
              <a:t> “clinical” device is developed and “non-clinically” tested</a:t>
            </a:r>
          </a:p>
          <a:p>
            <a:pPr marL="711994" lvl="1" indent="-457200">
              <a:buFont typeface="Wingdings" panose="05000000000000000000" pitchFamily="2" charset="2"/>
              <a:buChar char="ü"/>
            </a:pPr>
            <a:r>
              <a:rPr lang="en-US" sz="1800" dirty="0"/>
              <a:t>typically </a:t>
            </a:r>
            <a:r>
              <a:rPr lang="en-US" sz="1800" b="1" dirty="0"/>
              <a:t>after</a:t>
            </a:r>
            <a:r>
              <a:rPr lang="en-US" sz="1800" dirty="0"/>
              <a:t> </a:t>
            </a:r>
            <a:r>
              <a:rPr lang="en-US" sz="1800" b="1" dirty="0">
                <a:solidFill>
                  <a:srgbClr val="FF0000"/>
                </a:solidFill>
              </a:rPr>
              <a:t>potential clinical risks </a:t>
            </a:r>
            <a:r>
              <a:rPr lang="en-US" sz="1800" dirty="0"/>
              <a:t>identified</a:t>
            </a:r>
          </a:p>
          <a:p>
            <a:pPr marL="457200" indent="-457200">
              <a:buFont typeface="Wingdings" panose="05000000000000000000" pitchFamily="2" charset="2"/>
              <a:buChar char="Ø"/>
            </a:pPr>
            <a:r>
              <a:rPr lang="en-US" sz="2000" dirty="0"/>
              <a:t>Requires: risk management principles applied before (protocol), during (data collection) and after (analyzing/reporting) clinical trial to </a:t>
            </a:r>
            <a:r>
              <a:rPr lang="en-US" sz="2000" b="1" dirty="0">
                <a:solidFill>
                  <a:srgbClr val="0000FF"/>
                </a:solidFill>
              </a:rPr>
              <a:t>EVALUATE</a:t>
            </a:r>
            <a:r>
              <a:rPr lang="en-US" sz="2000" dirty="0"/>
              <a:t> safety and performance.</a:t>
            </a:r>
          </a:p>
        </p:txBody>
      </p:sp>
      <p:sp>
        <p:nvSpPr>
          <p:cNvPr id="7" name="Text Placeholder 6">
            <a:extLst>
              <a:ext uri="{FF2B5EF4-FFF2-40B4-BE49-F238E27FC236}">
                <a16:creationId xmlns:a16="http://schemas.microsoft.com/office/drawing/2014/main" id="{5CFD32F4-6D75-4D9F-B4EE-518CDCDE3C69}"/>
              </a:ext>
            </a:extLst>
          </p:cNvPr>
          <p:cNvSpPr>
            <a:spLocks noGrp="1"/>
          </p:cNvSpPr>
          <p:nvPr>
            <p:ph type="body" sz="quarter" idx="3"/>
          </p:nvPr>
        </p:nvSpPr>
        <p:spPr>
          <a:xfrm>
            <a:off x="4759776" y="1707244"/>
            <a:ext cx="4018359" cy="523876"/>
          </a:xfrm>
        </p:spPr>
        <p:txBody>
          <a:bodyPr>
            <a:normAutofit/>
          </a:bodyPr>
          <a:lstStyle/>
          <a:p>
            <a:pPr algn="ctr"/>
            <a:r>
              <a:rPr lang="en-US" sz="2800" dirty="0"/>
              <a:t>ISO14971</a:t>
            </a:r>
          </a:p>
        </p:txBody>
      </p:sp>
      <p:sp>
        <p:nvSpPr>
          <p:cNvPr id="8" name="Content Placeholder 7">
            <a:extLst>
              <a:ext uri="{FF2B5EF4-FFF2-40B4-BE49-F238E27FC236}">
                <a16:creationId xmlns:a16="http://schemas.microsoft.com/office/drawing/2014/main" id="{1CD4914B-3EF1-4CC5-B944-47D8C432D0C6}"/>
              </a:ext>
            </a:extLst>
          </p:cNvPr>
          <p:cNvSpPr>
            <a:spLocks noGrp="1"/>
          </p:cNvSpPr>
          <p:nvPr>
            <p:ph sz="quarter" idx="4"/>
          </p:nvPr>
        </p:nvSpPr>
        <p:spPr>
          <a:xfrm>
            <a:off x="4759776" y="2231118"/>
            <a:ext cx="4018359" cy="4261755"/>
          </a:xfrm>
        </p:spPr>
        <p:txBody>
          <a:bodyPr>
            <a:noAutofit/>
          </a:bodyPr>
          <a:lstStyle/>
          <a:p>
            <a:pPr marL="342900" indent="-342900">
              <a:buFont typeface="Wingdings" panose="05000000000000000000" pitchFamily="2" charset="2"/>
              <a:buChar char="Ø"/>
            </a:pPr>
            <a:r>
              <a:rPr lang="en-US" sz="2000" dirty="0"/>
              <a:t>Focus: to </a:t>
            </a:r>
            <a:r>
              <a:rPr lang="en-US" sz="2000" b="1" dirty="0">
                <a:solidFill>
                  <a:srgbClr val="0000FF"/>
                </a:solidFill>
              </a:rPr>
              <a:t>identify, estimate, evaluate, control and monitor </a:t>
            </a:r>
            <a:r>
              <a:rPr lang="en-US" sz="2000" b="1" dirty="0">
                <a:solidFill>
                  <a:schemeClr val="accent3"/>
                </a:solidFill>
              </a:rPr>
              <a:t>risks </a:t>
            </a:r>
            <a:r>
              <a:rPr lang="en-US" sz="2000" dirty="0"/>
              <a:t>associated with the device</a:t>
            </a:r>
          </a:p>
          <a:p>
            <a:pPr marL="342900" indent="-342900">
              <a:buFont typeface="Wingdings" panose="05000000000000000000" pitchFamily="2" charset="2"/>
              <a:buChar char="Ø"/>
            </a:pPr>
            <a:r>
              <a:rPr lang="en-US" sz="2000" dirty="0"/>
              <a:t>Starts with </a:t>
            </a:r>
            <a:r>
              <a:rPr lang="en-US" sz="2000" b="1" dirty="0">
                <a:solidFill>
                  <a:srgbClr val="0000FF"/>
                </a:solidFill>
              </a:rPr>
              <a:t>hazard identification</a:t>
            </a:r>
          </a:p>
          <a:p>
            <a:pPr marL="597694" lvl="1" indent="-342900">
              <a:buFont typeface="Wingdings" panose="05000000000000000000" pitchFamily="2" charset="2"/>
              <a:buChar char="ü"/>
            </a:pPr>
            <a:r>
              <a:rPr lang="en-US" sz="1800" b="1" dirty="0"/>
              <a:t>before</a:t>
            </a:r>
            <a:r>
              <a:rPr lang="en-US" sz="1800" dirty="0"/>
              <a:t> “prototype” is developed for “non-clinical” testing</a:t>
            </a:r>
          </a:p>
          <a:p>
            <a:pPr marL="597694" lvl="1" indent="-342900">
              <a:buFont typeface="Wingdings" panose="05000000000000000000" pitchFamily="2" charset="2"/>
              <a:buChar char="ü"/>
            </a:pPr>
            <a:r>
              <a:rPr lang="en-US" sz="1800" dirty="0"/>
              <a:t>typically </a:t>
            </a:r>
            <a:r>
              <a:rPr lang="en-US" sz="1800" b="1" dirty="0"/>
              <a:t>before</a:t>
            </a:r>
            <a:r>
              <a:rPr lang="en-US" sz="1800" dirty="0"/>
              <a:t> </a:t>
            </a:r>
            <a:r>
              <a:rPr lang="en-US" sz="1800" i="1" u="sng" dirty="0"/>
              <a:t>any</a:t>
            </a:r>
            <a:r>
              <a:rPr lang="en-US" sz="1800" dirty="0"/>
              <a:t> human clinical use</a:t>
            </a:r>
          </a:p>
          <a:p>
            <a:pPr marL="342900" indent="-342900">
              <a:buFont typeface="Wingdings" panose="05000000000000000000" pitchFamily="2" charset="2"/>
              <a:buChar char="Ø"/>
            </a:pPr>
            <a:r>
              <a:rPr lang="en-US" sz="2000" dirty="0"/>
              <a:t>Requires: risk management principles applied throughout device lifecycle (before and after device production to </a:t>
            </a:r>
            <a:r>
              <a:rPr lang="en-US" sz="2000" b="1" dirty="0">
                <a:solidFill>
                  <a:srgbClr val="0000FF"/>
                </a:solidFill>
              </a:rPr>
              <a:t>CONTROL</a:t>
            </a:r>
            <a:r>
              <a:rPr lang="en-US" sz="2000" dirty="0"/>
              <a:t> </a:t>
            </a:r>
            <a:r>
              <a:rPr lang="en-US" sz="2000" b="1" dirty="0">
                <a:solidFill>
                  <a:srgbClr val="FF0000"/>
                </a:solidFill>
              </a:rPr>
              <a:t>risks</a:t>
            </a:r>
            <a:r>
              <a:rPr lang="en-US" sz="2000" dirty="0"/>
              <a:t>).</a:t>
            </a:r>
          </a:p>
        </p:txBody>
      </p:sp>
      <p:sp>
        <p:nvSpPr>
          <p:cNvPr id="4" name="Footer Placeholder 3">
            <a:extLst>
              <a:ext uri="{FF2B5EF4-FFF2-40B4-BE49-F238E27FC236}">
                <a16:creationId xmlns:a16="http://schemas.microsoft.com/office/drawing/2014/main" id="{C8A4F997-0E5B-0873-4D8D-1B2A46060CEC}"/>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BC0BBE91-B25D-2111-8353-51316CBC40C1}"/>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13</a:t>
            </a:fld>
            <a:endParaRPr lang="en-US" dirty="0">
              <a:solidFill>
                <a:srgbClr val="000000">
                  <a:tint val="75000"/>
                </a:srgbClr>
              </a:solidFill>
            </a:endParaRPr>
          </a:p>
        </p:txBody>
      </p:sp>
    </p:spTree>
    <p:extLst>
      <p:ext uri="{BB962C8B-B14F-4D97-AF65-F5344CB8AC3E}">
        <p14:creationId xmlns:p14="http://schemas.microsoft.com/office/powerpoint/2010/main" val="3660817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9A4B-2BD9-F34E-915D-C8A6DF2FBE8C}"/>
              </a:ext>
            </a:extLst>
          </p:cNvPr>
          <p:cNvSpPr>
            <a:spLocks noGrp="1"/>
          </p:cNvSpPr>
          <p:nvPr>
            <p:ph type="title"/>
          </p:nvPr>
        </p:nvSpPr>
        <p:spPr>
          <a:xfrm>
            <a:off x="434140" y="198071"/>
            <a:ext cx="8275719" cy="1021130"/>
          </a:xfrm>
        </p:spPr>
        <p:txBody>
          <a:bodyPr>
            <a:normAutofit/>
          </a:bodyPr>
          <a:lstStyle/>
          <a:p>
            <a:r>
              <a:rPr lang="en-US" dirty="0"/>
              <a:t>Functions Are Related</a:t>
            </a:r>
          </a:p>
        </p:txBody>
      </p:sp>
      <p:graphicFrame>
        <p:nvGraphicFramePr>
          <p:cNvPr id="9" name="Content Placeholder 8">
            <a:extLst>
              <a:ext uri="{FF2B5EF4-FFF2-40B4-BE49-F238E27FC236}">
                <a16:creationId xmlns:a16="http://schemas.microsoft.com/office/drawing/2014/main" id="{D4BCCF45-364D-4CA1-89C2-A199E1B1E793}"/>
              </a:ext>
            </a:extLst>
          </p:cNvPr>
          <p:cNvGraphicFramePr>
            <a:graphicFrameLocks noGrp="1"/>
          </p:cNvGraphicFramePr>
          <p:nvPr>
            <p:ph idx="1"/>
            <p:extLst>
              <p:ext uri="{D42A27DB-BD31-4B8C-83A1-F6EECF244321}">
                <p14:modId xmlns:p14="http://schemas.microsoft.com/office/powerpoint/2010/main" val="518487573"/>
              </p:ext>
            </p:extLst>
          </p:nvPr>
        </p:nvGraphicFramePr>
        <p:xfrm>
          <a:off x="439656" y="1676400"/>
          <a:ext cx="7020399" cy="452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1C6A30B-C510-85A4-395A-89723065728C}"/>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E9C456B8-B3B7-576F-FA34-254977E1658A}"/>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14</a:t>
            </a:fld>
            <a:endParaRPr lang="en-US" dirty="0">
              <a:solidFill>
                <a:srgbClr val="000000">
                  <a:tint val="75000"/>
                </a:srgbClr>
              </a:solidFill>
            </a:endParaRPr>
          </a:p>
        </p:txBody>
      </p:sp>
      <p:sp>
        <p:nvSpPr>
          <p:cNvPr id="3" name="TextBox 2">
            <a:extLst>
              <a:ext uri="{FF2B5EF4-FFF2-40B4-BE49-F238E27FC236}">
                <a16:creationId xmlns:a16="http://schemas.microsoft.com/office/drawing/2014/main" id="{59EC09E9-7DB0-4136-AAE3-CC9D4BE6B35A}"/>
              </a:ext>
            </a:extLst>
          </p:cNvPr>
          <p:cNvSpPr txBox="1"/>
          <p:nvPr/>
        </p:nvSpPr>
        <p:spPr>
          <a:xfrm>
            <a:off x="7324254" y="1953853"/>
            <a:ext cx="1581245" cy="3970318"/>
          </a:xfrm>
          <a:prstGeom prst="rect">
            <a:avLst/>
          </a:prstGeom>
          <a:solidFill>
            <a:schemeClr val="accent4"/>
          </a:solidFill>
        </p:spPr>
        <p:txBody>
          <a:bodyPr wrap="square" rtlCol="0">
            <a:spAutoFit/>
          </a:bodyPr>
          <a:lstStyle/>
          <a:p>
            <a:pPr algn="ctr"/>
            <a:r>
              <a:rPr lang="en-US" dirty="0"/>
              <a:t>This is why we’re talking about these two standards together because this means clinical trials need to be done within risk management framework</a:t>
            </a:r>
          </a:p>
        </p:txBody>
      </p:sp>
    </p:spTree>
    <p:extLst>
      <p:ext uri="{BB962C8B-B14F-4D97-AF65-F5344CB8AC3E}">
        <p14:creationId xmlns:p14="http://schemas.microsoft.com/office/powerpoint/2010/main" val="313126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5D48C53-4215-4681-6E79-1F0299CDB5FC}"/>
              </a:ext>
            </a:extLst>
          </p:cNvPr>
          <p:cNvGraphicFramePr/>
          <p:nvPr>
            <p:extLst>
              <p:ext uri="{D42A27DB-BD31-4B8C-83A1-F6EECF244321}">
                <p14:modId xmlns:p14="http://schemas.microsoft.com/office/powerpoint/2010/main" val="4156851194"/>
              </p:ext>
            </p:extLst>
          </p:nvPr>
        </p:nvGraphicFramePr>
        <p:xfrm>
          <a:off x="488886" y="198071"/>
          <a:ext cx="8229601"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91DE46D0-30B2-F0D9-35CC-F558C8694065}"/>
              </a:ext>
            </a:extLst>
          </p:cNvPr>
          <p:cNvSpPr>
            <a:spLocks noGrp="1"/>
          </p:cNvSpPr>
          <p:nvPr>
            <p:ph idx="1"/>
          </p:nvPr>
        </p:nvSpPr>
        <p:spPr>
          <a:xfrm>
            <a:off x="488886" y="1676401"/>
            <a:ext cx="8229601" cy="4500562"/>
          </a:xfrm>
        </p:spPr>
        <p:txBody>
          <a:bodyPr>
            <a:normAutofit fontScale="92500" lnSpcReduction="10000"/>
          </a:bodyPr>
          <a:lstStyle/>
          <a:p>
            <a:r>
              <a:rPr lang="en-US" sz="3500" b="1" dirty="0"/>
              <a:t>Which statement </a:t>
            </a:r>
            <a:r>
              <a:rPr lang="en-US" sz="3500" b="1" u="sng" dirty="0"/>
              <a:t>best</a:t>
            </a:r>
            <a:r>
              <a:rPr lang="en-US" sz="3500" b="1" dirty="0"/>
              <a:t> describes the primary purposes of ISO14155 and ISO14971?</a:t>
            </a:r>
          </a:p>
          <a:p>
            <a:pPr marL="514350" indent="-514350">
              <a:buFont typeface="+mj-lt"/>
              <a:buAutoNum type="alphaUcPeriod"/>
            </a:pPr>
            <a:r>
              <a:rPr lang="en-US" dirty="0"/>
              <a:t>ISO14155 ensures device efficacy, while ISO14971 focuses solely on manufacturing quality control.</a:t>
            </a:r>
          </a:p>
          <a:p>
            <a:pPr marL="514350" indent="-514350">
              <a:buFont typeface="+mj-lt"/>
              <a:buAutoNum type="alphaUcPeriod"/>
            </a:pPr>
            <a:r>
              <a:rPr lang="en-US" dirty="0"/>
              <a:t>Both standards primarily address post-market surveillance requirements for medical devices.</a:t>
            </a:r>
          </a:p>
          <a:p>
            <a:pPr marL="514350" indent="-514350">
              <a:buFont typeface="+mj-lt"/>
              <a:buAutoNum type="alphaUcPeriod"/>
            </a:pPr>
            <a:r>
              <a:rPr lang="en-US" dirty="0"/>
              <a:t>ISO14155 replaces ISO14971 during clinical investigations of high-risk devices.</a:t>
            </a:r>
          </a:p>
          <a:p>
            <a:pPr marL="514350" indent="-514350">
              <a:buFont typeface="+mj-lt"/>
              <a:buAutoNum type="alphaUcPeriod"/>
            </a:pPr>
            <a:r>
              <a:rPr lang="en-US" dirty="0"/>
              <a:t>ISO14155 protects trial subjects and ensures reliable clinical data, while ISO14971 manages risks throughout the device lifecycle.</a:t>
            </a:r>
          </a:p>
        </p:txBody>
      </p:sp>
      <p:sp>
        <p:nvSpPr>
          <p:cNvPr id="4" name="Footer Placeholder 3">
            <a:extLst>
              <a:ext uri="{FF2B5EF4-FFF2-40B4-BE49-F238E27FC236}">
                <a16:creationId xmlns:a16="http://schemas.microsoft.com/office/drawing/2014/main" id="{F0EEF322-E945-E5FA-DDDF-FED7DBDFD8A2}"/>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6DF1B36A-E6FA-E288-227A-6F2903FC69E3}"/>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15</a:t>
            </a:fld>
            <a:endParaRPr lang="en-US" dirty="0">
              <a:solidFill>
                <a:srgbClr val="000000">
                  <a:tint val="75000"/>
                </a:srgbClr>
              </a:solidFill>
            </a:endParaRPr>
          </a:p>
        </p:txBody>
      </p:sp>
    </p:spTree>
    <p:extLst>
      <p:ext uri="{BB962C8B-B14F-4D97-AF65-F5344CB8AC3E}">
        <p14:creationId xmlns:p14="http://schemas.microsoft.com/office/powerpoint/2010/main" val="141477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5D48C53-4215-4681-6E79-1F0299CDB5FC}"/>
              </a:ext>
            </a:extLst>
          </p:cNvPr>
          <p:cNvGraphicFramePr/>
          <p:nvPr/>
        </p:nvGraphicFramePr>
        <p:xfrm>
          <a:off x="488886" y="198071"/>
          <a:ext cx="8229601"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91DE46D0-30B2-F0D9-35CC-F558C8694065}"/>
              </a:ext>
            </a:extLst>
          </p:cNvPr>
          <p:cNvSpPr>
            <a:spLocks noGrp="1"/>
          </p:cNvSpPr>
          <p:nvPr>
            <p:ph idx="1"/>
          </p:nvPr>
        </p:nvSpPr>
        <p:spPr>
          <a:xfrm>
            <a:off x="488886" y="1676401"/>
            <a:ext cx="8229601" cy="4500562"/>
          </a:xfrm>
        </p:spPr>
        <p:txBody>
          <a:bodyPr>
            <a:normAutofit fontScale="92500" lnSpcReduction="10000"/>
          </a:bodyPr>
          <a:lstStyle/>
          <a:p>
            <a:r>
              <a:rPr lang="en-US" sz="3500" b="1" dirty="0"/>
              <a:t>Which statement </a:t>
            </a:r>
            <a:r>
              <a:rPr lang="en-US" sz="3500" b="1" u="sng" dirty="0"/>
              <a:t>best</a:t>
            </a:r>
            <a:r>
              <a:rPr lang="en-US" sz="3500" b="1" dirty="0"/>
              <a:t> describes the primary purposes of ISO14155 and ISO14971?</a:t>
            </a:r>
          </a:p>
          <a:p>
            <a:pPr marL="514350" indent="-514350">
              <a:buFont typeface="+mj-lt"/>
              <a:buAutoNum type="alphaUcPeriod"/>
            </a:pPr>
            <a:r>
              <a:rPr lang="en-US" dirty="0"/>
              <a:t>ISO14155 ensures device efficacy, while ISO14971 focuses solely on manufacturing quality control.</a:t>
            </a:r>
          </a:p>
          <a:p>
            <a:pPr marL="514350" indent="-514350">
              <a:buFont typeface="+mj-lt"/>
              <a:buAutoNum type="alphaUcPeriod"/>
            </a:pPr>
            <a:r>
              <a:rPr lang="en-US" dirty="0"/>
              <a:t>Both standards primarily address post-market surveillance requirements for medical devices.</a:t>
            </a:r>
          </a:p>
          <a:p>
            <a:pPr marL="514350" indent="-514350">
              <a:buFont typeface="+mj-lt"/>
              <a:buAutoNum type="alphaUcPeriod"/>
            </a:pPr>
            <a:r>
              <a:rPr lang="en-US" dirty="0"/>
              <a:t>ISO14155 replaces ISO14971 during clinical investigations of high-risk devices.</a:t>
            </a:r>
          </a:p>
          <a:p>
            <a:pPr marL="514350" indent="-514350">
              <a:buFont typeface="+mj-lt"/>
              <a:buAutoNum type="alphaUcPeriod"/>
            </a:pPr>
            <a:r>
              <a:rPr lang="en-US" b="1" dirty="0">
                <a:solidFill>
                  <a:srgbClr val="0000FF"/>
                </a:solidFill>
              </a:rPr>
              <a:t>ISO14155 protects trial subjects and ensures reliable clinical data, while ISO14971 manages risks throughout the device lifecycle.</a:t>
            </a:r>
          </a:p>
        </p:txBody>
      </p:sp>
      <p:sp>
        <p:nvSpPr>
          <p:cNvPr id="4" name="Footer Placeholder 3">
            <a:extLst>
              <a:ext uri="{FF2B5EF4-FFF2-40B4-BE49-F238E27FC236}">
                <a16:creationId xmlns:a16="http://schemas.microsoft.com/office/drawing/2014/main" id="{F0EEF322-E945-E5FA-DDDF-FED7DBDFD8A2}"/>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6DF1B36A-E6FA-E288-227A-6F2903FC69E3}"/>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331733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2807-0BFC-3018-F8DE-43509FF151F3}"/>
              </a:ext>
            </a:extLst>
          </p:cNvPr>
          <p:cNvSpPr>
            <a:spLocks noGrp="1"/>
          </p:cNvSpPr>
          <p:nvPr>
            <p:ph type="title"/>
          </p:nvPr>
        </p:nvSpPr>
        <p:spPr>
          <a:xfrm>
            <a:off x="304800" y="359991"/>
            <a:ext cx="8565037" cy="715772"/>
          </a:xfrm>
        </p:spPr>
        <p:txBody>
          <a:bodyPr>
            <a:normAutofit/>
          </a:bodyPr>
          <a:lstStyle/>
          <a:p>
            <a:r>
              <a:rPr lang="en-US" sz="3600" dirty="0"/>
              <a:t>RM Teams Work Hard!</a:t>
            </a:r>
          </a:p>
        </p:txBody>
      </p:sp>
      <p:graphicFrame>
        <p:nvGraphicFramePr>
          <p:cNvPr id="7" name="Content Placeholder 6">
            <a:extLst>
              <a:ext uri="{FF2B5EF4-FFF2-40B4-BE49-F238E27FC236}">
                <a16:creationId xmlns:a16="http://schemas.microsoft.com/office/drawing/2014/main" id="{F7340646-7AE5-2769-156F-6AD8B8D5F340}"/>
              </a:ext>
            </a:extLst>
          </p:cNvPr>
          <p:cNvGraphicFramePr>
            <a:graphicFrameLocks noGrp="1"/>
          </p:cNvGraphicFramePr>
          <p:nvPr>
            <p:ph idx="1"/>
            <p:extLst>
              <p:ext uri="{D42A27DB-BD31-4B8C-83A1-F6EECF244321}">
                <p14:modId xmlns:p14="http://schemas.microsoft.com/office/powerpoint/2010/main" val="3952524569"/>
              </p:ext>
            </p:extLst>
          </p:nvPr>
        </p:nvGraphicFramePr>
        <p:xfrm>
          <a:off x="169105" y="1866576"/>
          <a:ext cx="4262405" cy="4650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143E84D-E038-E238-10EE-129644C96CB0}"/>
              </a:ext>
            </a:extLst>
          </p:cNvPr>
          <p:cNvSpPr>
            <a:spLocks noGrp="1"/>
          </p:cNvSpPr>
          <p:nvPr>
            <p:ph type="ftr" sz="quarter" idx="11"/>
          </p:nvPr>
        </p:nvSpPr>
        <p:spPr>
          <a:xfrm>
            <a:off x="1186047" y="6363416"/>
            <a:ext cx="3086100" cy="365125"/>
          </a:xfrm>
        </p:spPr>
        <p:txBody>
          <a:bodyPr/>
          <a:lstStyle/>
          <a:p>
            <a:r>
              <a:rPr lang="en-US" dirty="0">
                <a:solidFill>
                  <a:srgbClr val="000000">
                    <a:tint val="75000"/>
                  </a:srgbClr>
                </a:solidFill>
              </a:rPr>
              <a:t>© 2025 Frestedt Incorporated</a:t>
            </a:r>
          </a:p>
        </p:txBody>
      </p:sp>
      <p:sp>
        <p:nvSpPr>
          <p:cNvPr id="5" name="Slide Number Placeholder 4">
            <a:extLst>
              <a:ext uri="{FF2B5EF4-FFF2-40B4-BE49-F238E27FC236}">
                <a16:creationId xmlns:a16="http://schemas.microsoft.com/office/drawing/2014/main" id="{B17275BC-A0C8-5E1E-DF8F-E0EDFDA0E217}"/>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17</a:t>
            </a:fld>
            <a:endParaRPr lang="en-US" dirty="0">
              <a:solidFill>
                <a:srgbClr val="000000">
                  <a:tint val="75000"/>
                </a:srgbClr>
              </a:solidFill>
            </a:endParaRPr>
          </a:p>
        </p:txBody>
      </p:sp>
      <p:sp>
        <p:nvSpPr>
          <p:cNvPr id="6" name="Title 5">
            <a:extLst>
              <a:ext uri="{FF2B5EF4-FFF2-40B4-BE49-F238E27FC236}">
                <a16:creationId xmlns:a16="http://schemas.microsoft.com/office/drawing/2014/main" id="{4ADBF53D-405C-4785-8B6C-84CB0680AC4E}"/>
              </a:ext>
            </a:extLst>
          </p:cNvPr>
          <p:cNvSpPr txBox="1">
            <a:spLocks/>
          </p:cNvSpPr>
          <p:nvPr/>
        </p:nvSpPr>
        <p:spPr>
          <a:xfrm>
            <a:off x="4822616" y="1586716"/>
            <a:ext cx="3887520" cy="360108"/>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dirty="0"/>
              <a:t>ISO14971 RM Process</a:t>
            </a:r>
          </a:p>
        </p:txBody>
      </p:sp>
      <p:sp>
        <p:nvSpPr>
          <p:cNvPr id="16" name="Title 5">
            <a:extLst>
              <a:ext uri="{FF2B5EF4-FFF2-40B4-BE49-F238E27FC236}">
                <a16:creationId xmlns:a16="http://schemas.microsoft.com/office/drawing/2014/main" id="{8D208194-5AEF-4B46-92B4-64C583DA9219}"/>
              </a:ext>
            </a:extLst>
          </p:cNvPr>
          <p:cNvSpPr txBox="1">
            <a:spLocks/>
          </p:cNvSpPr>
          <p:nvPr/>
        </p:nvSpPr>
        <p:spPr>
          <a:xfrm>
            <a:off x="572405" y="1589518"/>
            <a:ext cx="3699742" cy="365125"/>
          </a:xfrm>
          <a:prstGeom prst="rect">
            <a:avLst/>
          </a:prstGeom>
          <a:solidFill>
            <a:schemeClr val="bg1"/>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2000" dirty="0"/>
              <a:t>ISO14155 RM Process</a:t>
            </a:r>
            <a:endParaRPr lang="en-US" sz="1600" b="0" dirty="0"/>
          </a:p>
        </p:txBody>
      </p:sp>
      <p:graphicFrame>
        <p:nvGraphicFramePr>
          <p:cNvPr id="18" name="Diagram 17">
            <a:extLst>
              <a:ext uri="{FF2B5EF4-FFF2-40B4-BE49-F238E27FC236}">
                <a16:creationId xmlns:a16="http://schemas.microsoft.com/office/drawing/2014/main" id="{E3046805-413D-4B04-8731-6540039389BF}"/>
              </a:ext>
            </a:extLst>
          </p:cNvPr>
          <p:cNvGraphicFramePr/>
          <p:nvPr>
            <p:extLst>
              <p:ext uri="{D42A27DB-BD31-4B8C-83A1-F6EECF244321}">
                <p14:modId xmlns:p14="http://schemas.microsoft.com/office/powerpoint/2010/main" val="3396267663"/>
              </p:ext>
            </p:extLst>
          </p:nvPr>
        </p:nvGraphicFramePr>
        <p:xfrm>
          <a:off x="4272147" y="1954643"/>
          <a:ext cx="4988459" cy="42925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4575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3C90-0C12-C0A1-47DE-A17A9F3B6A54}"/>
              </a:ext>
            </a:extLst>
          </p:cNvPr>
          <p:cNvSpPr>
            <a:spLocks noGrp="1"/>
          </p:cNvSpPr>
          <p:nvPr>
            <p:ph type="title"/>
          </p:nvPr>
        </p:nvSpPr>
        <p:spPr>
          <a:xfrm>
            <a:off x="506994" y="198071"/>
            <a:ext cx="8166226" cy="1021130"/>
          </a:xfrm>
        </p:spPr>
        <p:txBody>
          <a:bodyPr/>
          <a:lstStyle/>
          <a:p>
            <a:r>
              <a:rPr lang="en-US" dirty="0"/>
              <a:t>Problem Statement</a:t>
            </a:r>
          </a:p>
        </p:txBody>
      </p:sp>
      <p:sp>
        <p:nvSpPr>
          <p:cNvPr id="3" name="Content Placeholder 2">
            <a:extLst>
              <a:ext uri="{FF2B5EF4-FFF2-40B4-BE49-F238E27FC236}">
                <a16:creationId xmlns:a16="http://schemas.microsoft.com/office/drawing/2014/main" id="{49F63518-9276-2FB2-DFBB-141CBA3F05EB}"/>
              </a:ext>
            </a:extLst>
          </p:cNvPr>
          <p:cNvSpPr>
            <a:spLocks noGrp="1"/>
          </p:cNvSpPr>
          <p:nvPr>
            <p:ph idx="1"/>
          </p:nvPr>
        </p:nvSpPr>
        <p:spPr>
          <a:xfrm>
            <a:off x="434566" y="1676401"/>
            <a:ext cx="8238654" cy="4500562"/>
          </a:xfrm>
        </p:spPr>
        <p:txBody>
          <a:bodyPr>
            <a:normAutofit lnSpcReduction="10000"/>
          </a:bodyPr>
          <a:lstStyle/>
          <a:p>
            <a:pPr marL="457200" indent="-457200">
              <a:buFont typeface="Wingdings" panose="05000000000000000000" pitchFamily="2" charset="2"/>
              <a:buChar char="Ø"/>
            </a:pPr>
            <a:r>
              <a:rPr lang="en-US" b="1" dirty="0"/>
              <a:t>Challenge</a:t>
            </a:r>
          </a:p>
          <a:p>
            <a:pPr marL="711994" lvl="1" indent="-457200">
              <a:buFont typeface="Arial" panose="020B0604020202020204" pitchFamily="34" charset="0"/>
              <a:buChar char="•"/>
            </a:pPr>
            <a:r>
              <a:rPr lang="en-US" sz="2400" dirty="0"/>
              <a:t>Engineers prioritize device-related </a:t>
            </a:r>
            <a:r>
              <a:rPr lang="en-US" sz="2400" b="1" dirty="0">
                <a:solidFill>
                  <a:schemeClr val="accent3"/>
                </a:solidFill>
              </a:rPr>
              <a:t>risks</a:t>
            </a:r>
            <a:r>
              <a:rPr lang="en-US" sz="2400" dirty="0"/>
              <a:t> (e.g., mechanical failure), while clinicians focus on </a:t>
            </a:r>
            <a:r>
              <a:rPr lang="en-US" sz="2400" dirty="0">
                <a:solidFill>
                  <a:srgbClr val="0000FF"/>
                </a:solidFill>
              </a:rPr>
              <a:t>patient</a:t>
            </a:r>
            <a:r>
              <a:rPr lang="en-US" sz="2400" dirty="0"/>
              <a:t> outcomes (e.g., adverse effects).</a:t>
            </a:r>
          </a:p>
          <a:p>
            <a:pPr marL="711994" lvl="1" indent="-457200">
              <a:buFont typeface="Arial" panose="020B0604020202020204" pitchFamily="34" charset="0"/>
              <a:buChar char="•"/>
            </a:pPr>
            <a:r>
              <a:rPr lang="en-US" sz="2400" dirty="0"/>
              <a:t>Communication gap can lead to misunderstandings, slower progress and tools </a:t>
            </a:r>
            <a:r>
              <a:rPr lang="en-US" sz="2400" i="1" dirty="0"/>
              <a:t>missing the mark </a:t>
            </a:r>
            <a:r>
              <a:rPr lang="en-US" sz="2400" dirty="0"/>
              <a:t>for current, </a:t>
            </a:r>
            <a:r>
              <a:rPr lang="en-US" sz="2400" i="1" dirty="0"/>
              <a:t>real-world</a:t>
            </a:r>
            <a:r>
              <a:rPr lang="en-US" sz="2400" dirty="0"/>
              <a:t> healthcare needs.</a:t>
            </a:r>
          </a:p>
          <a:p>
            <a:pPr marL="457200" indent="-457200">
              <a:buFont typeface="Wingdings" panose="05000000000000000000" pitchFamily="2" charset="2"/>
              <a:buChar char="Ø"/>
            </a:pPr>
            <a:r>
              <a:rPr lang="en-US" b="1" dirty="0"/>
              <a:t>Goal</a:t>
            </a:r>
          </a:p>
          <a:p>
            <a:pPr marL="711994" lvl="1" indent="-457200">
              <a:buFont typeface="Arial" panose="020B0604020202020204" pitchFamily="34" charset="0"/>
              <a:buChar char="•"/>
            </a:pPr>
            <a:r>
              <a:rPr lang="en-US" sz="2400" dirty="0"/>
              <a:t>Bridging perspectives and clarifying “</a:t>
            </a:r>
            <a:r>
              <a:rPr lang="en-US" sz="2400" b="1" dirty="0">
                <a:solidFill>
                  <a:schemeClr val="accent3"/>
                </a:solidFill>
              </a:rPr>
              <a:t>risk</a:t>
            </a:r>
            <a:r>
              <a:rPr lang="en-US" sz="2400" dirty="0"/>
              <a:t>” language should ensure more comprehensive </a:t>
            </a:r>
            <a:r>
              <a:rPr lang="en-US" sz="2400" b="1" dirty="0">
                <a:solidFill>
                  <a:schemeClr val="accent3"/>
                </a:solidFill>
              </a:rPr>
              <a:t>risk</a:t>
            </a:r>
            <a:r>
              <a:rPr lang="en-US" sz="2400" dirty="0"/>
              <a:t> management alignment.</a:t>
            </a:r>
          </a:p>
        </p:txBody>
      </p:sp>
      <p:sp>
        <p:nvSpPr>
          <p:cNvPr id="4" name="Footer Placeholder 3">
            <a:extLst>
              <a:ext uri="{FF2B5EF4-FFF2-40B4-BE49-F238E27FC236}">
                <a16:creationId xmlns:a16="http://schemas.microsoft.com/office/drawing/2014/main" id="{D640E5EC-78A6-8B60-17D1-7EFFC07A9F9E}"/>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1344E36-841C-31F5-9B33-A7304D7E2E2E}"/>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18</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0529A4A5-09AD-4E71-9276-1CEFF3DA8A46}"/>
              </a:ext>
            </a:extLst>
          </p:cNvPr>
          <p:cNvSpPr txBox="1"/>
          <p:nvPr/>
        </p:nvSpPr>
        <p:spPr>
          <a:xfrm>
            <a:off x="4952245" y="228248"/>
            <a:ext cx="4569691" cy="954107"/>
          </a:xfrm>
          <a:prstGeom prst="rect">
            <a:avLst/>
          </a:prstGeom>
          <a:noFill/>
        </p:spPr>
        <p:txBody>
          <a:bodyPr wrap="square" rtlCol="0">
            <a:spAutoFit/>
          </a:bodyPr>
          <a:lstStyle/>
          <a:p>
            <a:r>
              <a:rPr lang="en-US" sz="1400" b="0" i="1" u="none" strike="noStrike" baseline="0" dirty="0">
                <a:solidFill>
                  <a:srgbClr val="221E1F"/>
                </a:solidFill>
                <a:latin typeface="Cambria" panose="02040503050406030204" pitchFamily="18" charset="0"/>
              </a:rPr>
              <a:t>“Risk management </a:t>
            </a:r>
            <a:r>
              <a:rPr lang="en-US" sz="1400" b="0" i="0" u="none" strike="noStrike" baseline="0" dirty="0">
                <a:solidFill>
                  <a:srgbClr val="221E1F"/>
                </a:solidFill>
                <a:latin typeface="Cambria" panose="02040503050406030204" pitchFamily="18" charset="0"/>
              </a:rPr>
              <a:t>is a complex subject because each stakeholder can place a different value on the acceptability of </a:t>
            </a:r>
            <a:r>
              <a:rPr lang="en-US" sz="1400" b="0" i="1" u="none" strike="noStrike" baseline="0" dirty="0">
                <a:solidFill>
                  <a:srgbClr val="221E1F"/>
                </a:solidFill>
                <a:latin typeface="Cambria" panose="02040503050406030204" pitchFamily="18" charset="0"/>
              </a:rPr>
              <a:t>risks </a:t>
            </a:r>
            <a:r>
              <a:rPr lang="en-US" sz="1400" b="0" i="0" u="none" strike="noStrike" baseline="0" dirty="0">
                <a:solidFill>
                  <a:srgbClr val="221E1F"/>
                </a:solidFill>
                <a:latin typeface="Cambria" panose="02040503050406030204" pitchFamily="18" charset="0"/>
              </a:rPr>
              <a:t>in relation to the anticipated </a:t>
            </a:r>
            <a:r>
              <a:rPr lang="en-US" sz="1400" b="0" i="1" u="none" strike="noStrike" baseline="0" dirty="0">
                <a:solidFill>
                  <a:srgbClr val="221E1F"/>
                </a:solidFill>
                <a:latin typeface="Cambria" panose="02040503050406030204" pitchFamily="18" charset="0"/>
              </a:rPr>
              <a:t>benefits</a:t>
            </a:r>
            <a:r>
              <a:rPr lang="en-US" sz="1400" b="0" i="0" u="none" strike="noStrike" baseline="0" dirty="0">
                <a:solidFill>
                  <a:srgbClr val="221E1F"/>
                </a:solidFill>
                <a:latin typeface="Cambria" panose="02040503050406030204" pitchFamily="18" charset="0"/>
              </a:rPr>
              <a:t>.”  (ISO14971 Intro)</a:t>
            </a:r>
            <a:endParaRPr lang="en-US" sz="1400" dirty="0"/>
          </a:p>
        </p:txBody>
      </p:sp>
    </p:spTree>
    <p:extLst>
      <p:ext uri="{BB962C8B-B14F-4D97-AF65-F5344CB8AC3E}">
        <p14:creationId xmlns:p14="http://schemas.microsoft.com/office/powerpoint/2010/main" val="942887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5DB404-EEE7-0336-5004-350A20B964F3}"/>
              </a:ext>
            </a:extLst>
          </p:cNvPr>
          <p:cNvPicPr>
            <a:picLocks noChangeAspect="1"/>
          </p:cNvPicPr>
          <p:nvPr/>
        </p:nvPicPr>
        <p:blipFill>
          <a:blip r:embed="rId2"/>
          <a:stretch>
            <a:fillRect/>
          </a:stretch>
        </p:blipFill>
        <p:spPr>
          <a:xfrm>
            <a:off x="1140403" y="392799"/>
            <a:ext cx="6572250" cy="5467350"/>
          </a:xfrm>
          <a:prstGeom prst="rect">
            <a:avLst/>
          </a:prstGeom>
        </p:spPr>
      </p:pic>
      <p:sp>
        <p:nvSpPr>
          <p:cNvPr id="3" name="Footer Placeholder 2">
            <a:extLst>
              <a:ext uri="{FF2B5EF4-FFF2-40B4-BE49-F238E27FC236}">
                <a16:creationId xmlns:a16="http://schemas.microsoft.com/office/drawing/2014/main" id="{9D9E0E45-5C7D-B382-7277-E3855D15DAF4}"/>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86B61EA6-02EB-B601-0B90-2486CB94DB0C}"/>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19</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3286C997-C43D-6D8C-C80A-F00EDDB0A13E}"/>
              </a:ext>
            </a:extLst>
          </p:cNvPr>
          <p:cNvSpPr txBox="1"/>
          <p:nvPr/>
        </p:nvSpPr>
        <p:spPr>
          <a:xfrm>
            <a:off x="1622311" y="6028649"/>
            <a:ext cx="6090342" cy="307777"/>
          </a:xfrm>
          <a:prstGeom prst="rect">
            <a:avLst/>
          </a:prstGeom>
          <a:noFill/>
        </p:spPr>
        <p:txBody>
          <a:bodyPr wrap="square">
            <a:spAutoFit/>
          </a:bodyPr>
          <a:lstStyle/>
          <a:p>
            <a:r>
              <a:rPr lang="en-US" sz="1400" dirty="0"/>
              <a:t>From </a:t>
            </a:r>
            <a:r>
              <a:rPr lang="en-US" sz="1400" dirty="0">
                <a:latin typeface="+mj-lt"/>
                <a:hlinkClick r:id="rId3"/>
              </a:rPr>
              <a:t>(40) How to Understand the Importance of Clinical Engineering | LinkedIn</a:t>
            </a:r>
            <a:endParaRPr lang="en-US" sz="1400" dirty="0">
              <a:latin typeface="+mj-lt"/>
            </a:endParaRPr>
          </a:p>
        </p:txBody>
      </p:sp>
      <p:sp>
        <p:nvSpPr>
          <p:cNvPr id="5" name="TextBox 4">
            <a:extLst>
              <a:ext uri="{FF2B5EF4-FFF2-40B4-BE49-F238E27FC236}">
                <a16:creationId xmlns:a16="http://schemas.microsoft.com/office/drawing/2014/main" id="{792DBE07-8B91-44E4-85B9-269331AF33AA}"/>
              </a:ext>
            </a:extLst>
          </p:cNvPr>
          <p:cNvSpPr txBox="1"/>
          <p:nvPr/>
        </p:nvSpPr>
        <p:spPr>
          <a:xfrm>
            <a:off x="7712653" y="2828835"/>
            <a:ext cx="1250278" cy="1200329"/>
          </a:xfrm>
          <a:prstGeom prst="rect">
            <a:avLst/>
          </a:prstGeom>
          <a:noFill/>
        </p:spPr>
        <p:txBody>
          <a:bodyPr wrap="square" rtlCol="0">
            <a:spAutoFit/>
          </a:bodyPr>
          <a:lstStyle/>
          <a:p>
            <a:r>
              <a:rPr lang="en-US" dirty="0"/>
              <a:t>Validate and verify device designs</a:t>
            </a:r>
          </a:p>
        </p:txBody>
      </p:sp>
      <p:sp>
        <p:nvSpPr>
          <p:cNvPr id="7" name="TextBox 6">
            <a:extLst>
              <a:ext uri="{FF2B5EF4-FFF2-40B4-BE49-F238E27FC236}">
                <a16:creationId xmlns:a16="http://schemas.microsoft.com/office/drawing/2014/main" id="{1892FC52-87F6-4C6D-B362-42388C14636D}"/>
              </a:ext>
            </a:extLst>
          </p:cNvPr>
          <p:cNvSpPr txBox="1"/>
          <p:nvPr/>
        </p:nvSpPr>
        <p:spPr>
          <a:xfrm>
            <a:off x="274245" y="2228670"/>
            <a:ext cx="1059255" cy="1200329"/>
          </a:xfrm>
          <a:prstGeom prst="rect">
            <a:avLst/>
          </a:prstGeom>
          <a:noFill/>
        </p:spPr>
        <p:txBody>
          <a:bodyPr wrap="square" rtlCol="0">
            <a:spAutoFit/>
          </a:bodyPr>
          <a:lstStyle/>
          <a:p>
            <a:pPr algn="r"/>
            <a:r>
              <a:rPr lang="en-US" dirty="0"/>
              <a:t>Bench and animal testing</a:t>
            </a:r>
          </a:p>
        </p:txBody>
      </p:sp>
      <p:sp>
        <p:nvSpPr>
          <p:cNvPr id="9" name="TextBox 8">
            <a:extLst>
              <a:ext uri="{FF2B5EF4-FFF2-40B4-BE49-F238E27FC236}">
                <a16:creationId xmlns:a16="http://schemas.microsoft.com/office/drawing/2014/main" id="{29AA8EC7-8C01-4320-9A5C-F5C9F730B3CD}"/>
              </a:ext>
            </a:extLst>
          </p:cNvPr>
          <p:cNvSpPr txBox="1"/>
          <p:nvPr/>
        </p:nvSpPr>
        <p:spPr>
          <a:xfrm>
            <a:off x="6252071" y="392799"/>
            <a:ext cx="2326740" cy="646331"/>
          </a:xfrm>
          <a:prstGeom prst="rect">
            <a:avLst/>
          </a:prstGeom>
          <a:noFill/>
        </p:spPr>
        <p:txBody>
          <a:bodyPr wrap="square" rtlCol="0">
            <a:spAutoFit/>
          </a:bodyPr>
          <a:lstStyle/>
          <a:p>
            <a:r>
              <a:rPr lang="en-US" dirty="0"/>
              <a:t>DDP: design and development phase</a:t>
            </a:r>
          </a:p>
        </p:txBody>
      </p:sp>
      <p:sp>
        <p:nvSpPr>
          <p:cNvPr id="10" name="TextBox 9">
            <a:extLst>
              <a:ext uri="{FF2B5EF4-FFF2-40B4-BE49-F238E27FC236}">
                <a16:creationId xmlns:a16="http://schemas.microsoft.com/office/drawing/2014/main" id="{A1001912-214F-4FC4-933E-DCF634C92F95}"/>
              </a:ext>
            </a:extLst>
          </p:cNvPr>
          <p:cNvSpPr txBox="1"/>
          <p:nvPr/>
        </p:nvSpPr>
        <p:spPr>
          <a:xfrm>
            <a:off x="1740297" y="5021069"/>
            <a:ext cx="1288653" cy="923330"/>
          </a:xfrm>
          <a:prstGeom prst="rect">
            <a:avLst/>
          </a:prstGeom>
          <a:noFill/>
        </p:spPr>
        <p:txBody>
          <a:bodyPr wrap="square" rtlCol="0">
            <a:spAutoFit/>
          </a:bodyPr>
          <a:lstStyle/>
          <a:p>
            <a:pPr algn="r"/>
            <a:r>
              <a:rPr lang="en-US" dirty="0"/>
              <a:t>Traceable benefits AND risks</a:t>
            </a:r>
          </a:p>
        </p:txBody>
      </p:sp>
    </p:spTree>
    <p:extLst>
      <p:ext uri="{BB962C8B-B14F-4D97-AF65-F5344CB8AC3E}">
        <p14:creationId xmlns:p14="http://schemas.microsoft.com/office/powerpoint/2010/main" val="339468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5935B-CD07-FC77-E03F-A4692D613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C2E10-FFFD-EFDD-0374-902E295A181E}"/>
              </a:ext>
            </a:extLst>
          </p:cNvPr>
          <p:cNvSpPr>
            <a:spLocks noGrp="1"/>
          </p:cNvSpPr>
          <p:nvPr>
            <p:ph type="title"/>
          </p:nvPr>
        </p:nvSpPr>
        <p:spPr/>
        <p:txBody>
          <a:bodyPr>
            <a:noAutofit/>
          </a:bodyPr>
          <a:lstStyle/>
          <a:p>
            <a:r>
              <a:rPr lang="en-US" sz="3200" b="1" dirty="0">
                <a:cs typeface="Arial" panose="020B0604020202020204" pitchFamily="34" charset="0"/>
              </a:rPr>
              <a:t>About your presenter:</a:t>
            </a:r>
            <a:br>
              <a:rPr lang="en-US" sz="3200" b="1" dirty="0">
                <a:cs typeface="Arial" panose="020B0604020202020204" pitchFamily="34" charset="0"/>
              </a:rPr>
            </a:br>
            <a:r>
              <a:rPr lang="en-US" sz="3200" b="1" i="1" dirty="0">
                <a:cs typeface="Arial" panose="020B0604020202020204" pitchFamily="34" charset="0"/>
              </a:rPr>
              <a:t>Joy Frestedt, PhD, RAC, CPI, FRAPS, FACRP</a:t>
            </a:r>
            <a:endParaRPr lang="en-US" sz="3200" i="1" dirty="0"/>
          </a:p>
        </p:txBody>
      </p:sp>
      <p:sp>
        <p:nvSpPr>
          <p:cNvPr id="3" name="Content Placeholder 2">
            <a:extLst>
              <a:ext uri="{FF2B5EF4-FFF2-40B4-BE49-F238E27FC236}">
                <a16:creationId xmlns:a16="http://schemas.microsoft.com/office/drawing/2014/main" id="{EB91C4B7-92A1-1559-81C5-E7E01EA32B5C}"/>
              </a:ext>
            </a:extLst>
          </p:cNvPr>
          <p:cNvSpPr>
            <a:spLocks noGrp="1"/>
          </p:cNvSpPr>
          <p:nvPr>
            <p:ph idx="1"/>
          </p:nvPr>
        </p:nvSpPr>
        <p:spPr>
          <a:xfrm>
            <a:off x="2101778" y="1592578"/>
            <a:ext cx="6857896" cy="4617254"/>
          </a:xfrm>
        </p:spPr>
        <p:txBody>
          <a:bodyPr>
            <a:noAutofit/>
          </a:bodyPr>
          <a:lstStyle/>
          <a:p>
            <a:pPr algn="just">
              <a:spcAft>
                <a:spcPts val="300"/>
              </a:spcAft>
            </a:pPr>
            <a:r>
              <a:rPr lang="en-US" sz="1450" dirty="0">
                <a:effectLst/>
                <a:ea typeface="Calibri" panose="020F0502020204030204" pitchFamily="34" charset="0"/>
                <a:cs typeface="Times New Roman" panose="02020603050405020304" pitchFamily="18" charset="0"/>
              </a:rPr>
              <a:t>Dr. Frestedt is President and CEO of Frestedt Incorporated (</a:t>
            </a:r>
            <a:r>
              <a:rPr lang="en-US" sz="1450" dirty="0">
                <a:effectLst/>
                <a:ea typeface="Calibri" panose="020F0502020204030204" pitchFamily="34" charset="0"/>
                <a:cs typeface="Times New Roman" panose="02020603050405020304" pitchFamily="18" charset="0"/>
                <a:hlinkClick r:id="rId3"/>
              </a:rPr>
              <a:t>www.frestedt.com</a:t>
            </a:r>
            <a:r>
              <a:rPr lang="en-US" sz="1450" dirty="0">
                <a:effectLst/>
                <a:ea typeface="Calibri" panose="020F0502020204030204" pitchFamily="34" charset="0"/>
                <a:cs typeface="Times New Roman" panose="02020603050405020304" pitchFamily="18" charset="0"/>
              </a:rPr>
              <a:t>), </a:t>
            </a:r>
            <a:r>
              <a:rPr lang="en-US" sz="1450" dirty="0" err="1">
                <a:cs typeface="Times New Roman" panose="02020603050405020304" pitchFamily="18" charset="0"/>
              </a:rPr>
              <a:t>Alimentix</a:t>
            </a:r>
            <a:r>
              <a:rPr lang="en-US" sz="1450" dirty="0">
                <a:cs typeface="Times New Roman" panose="02020603050405020304" pitchFamily="18" charset="0"/>
              </a:rPr>
              <a:t> and the Frestedt Learning Center. She has served 45 years in clinical research, regulatory affairs, quality system development and business leadership in pharmaceutical, medical device and food companies. She has experience designing, running and monitoring clinical trials, negotiating regulatory decisions, developing quality systems, designing and conducting laboratory analyses, overseeing biomedical engineering activities and assisting firms with strategic decisions to compete globally</a:t>
            </a:r>
          </a:p>
          <a:p>
            <a:pPr algn="just">
              <a:spcAft>
                <a:spcPts val="300"/>
              </a:spcAft>
            </a:pPr>
            <a:r>
              <a:rPr lang="en-US" sz="1450" dirty="0">
                <a:cs typeface="Times New Roman" panose="02020603050405020304" pitchFamily="18" charset="0"/>
              </a:rPr>
              <a:t>Dr. Frestedt was VP Clinical/Scientific Affairs, </a:t>
            </a:r>
            <a:r>
              <a:rPr lang="en-US" sz="1450" dirty="0" err="1">
                <a:cs typeface="Times New Roman" panose="02020603050405020304" pitchFamily="18" charset="0"/>
              </a:rPr>
              <a:t>Kerecis</a:t>
            </a:r>
            <a:r>
              <a:rPr lang="en-US" sz="1450" dirty="0">
                <a:cs typeface="Times New Roman" panose="02020603050405020304" pitchFamily="18" charset="0"/>
              </a:rPr>
              <a:t>, Bridgepoint Medical, </a:t>
            </a:r>
            <a:r>
              <a:rPr lang="en-US" sz="1450" dirty="0" err="1">
                <a:cs typeface="Times New Roman" panose="02020603050405020304" pitchFamily="18" charset="0"/>
              </a:rPr>
              <a:t>Humanetics</a:t>
            </a:r>
            <a:r>
              <a:rPr lang="en-US" sz="1450" dirty="0">
                <a:cs typeface="Times New Roman" panose="02020603050405020304" pitchFamily="18" charset="0"/>
              </a:rPr>
              <a:t>; Chief Scientific Officer, Eva Medtec; Interim Regulatory Director, University of Minnesota Academic Health Center; Allina IRB member, Manager Clinical Affairs, Ortho Biotech; CRO Liaison, Medtronic; Operations Manager, Mayo Clinical Trial Services Unit; Medical Information Scientist, AstraZeneca; Manager Clinical Development, Orphan Medical.</a:t>
            </a:r>
          </a:p>
          <a:p>
            <a:pPr algn="just">
              <a:spcAft>
                <a:spcPts val="300"/>
              </a:spcAft>
            </a:pPr>
            <a:r>
              <a:rPr lang="en-US" sz="1450" dirty="0">
                <a:cs typeface="Times New Roman" panose="02020603050405020304" pitchFamily="18" charset="0"/>
              </a:rPr>
              <a:t>She holds a BA from Knox College and a PhD in Pathobiology from the University of Minnesota Medical School. She authored 1000s of presentations, 100s of articles and three books: “</a:t>
            </a:r>
            <a:r>
              <a:rPr lang="en-US" sz="1450" b="1" dirty="0">
                <a:solidFill>
                  <a:srgbClr val="EC7C30"/>
                </a:solidFill>
                <a:cs typeface="Times New Roman" panose="02020603050405020304" pitchFamily="18" charset="0"/>
              </a:rPr>
              <a:t>Planning, Writing and Reviewing Medical Device Clinical and Performance Evaluation Reports (CERs/PERs) A Practical Guide for the European Union and Other Countries</a:t>
            </a:r>
            <a:r>
              <a:rPr lang="en-US" sz="1450" b="0" i="0" dirty="0">
                <a:solidFill>
                  <a:srgbClr val="4D4D4D"/>
                </a:solidFill>
                <a:effectLst/>
              </a:rPr>
              <a:t>” </a:t>
            </a:r>
            <a:r>
              <a:rPr lang="en-US" sz="1450" dirty="0">
                <a:cs typeface="Times New Roman" panose="02020603050405020304" pitchFamily="18" charset="0"/>
              </a:rPr>
              <a:t>with</a:t>
            </a:r>
            <a:r>
              <a:rPr lang="en-US" sz="1450" spc="215" dirty="0">
                <a:cs typeface="Times New Roman" panose="02020603050405020304" pitchFamily="18" charset="0"/>
              </a:rPr>
              <a:t> </a:t>
            </a:r>
            <a:r>
              <a:rPr lang="en-US" sz="1450" dirty="0">
                <a:cs typeface="Times New Roman" panose="02020603050405020304" pitchFamily="18" charset="0"/>
              </a:rPr>
              <a:t>Elsevier, “</a:t>
            </a:r>
            <a:r>
              <a:rPr lang="en-US" sz="1450" b="1" dirty="0">
                <a:solidFill>
                  <a:srgbClr val="0000FF"/>
                </a:solidFill>
                <a:cs typeface="Times New Roman" panose="02020603050405020304" pitchFamily="18" charset="0"/>
              </a:rPr>
              <a:t>Warning</a:t>
            </a:r>
            <a:r>
              <a:rPr lang="en-US" sz="1450" b="1" spc="355" dirty="0">
                <a:solidFill>
                  <a:srgbClr val="0000FF"/>
                </a:solidFill>
                <a:cs typeface="Times New Roman" panose="02020603050405020304" pitchFamily="18" charset="0"/>
              </a:rPr>
              <a:t> </a:t>
            </a:r>
            <a:r>
              <a:rPr lang="en-US" sz="1450" b="1" dirty="0">
                <a:solidFill>
                  <a:srgbClr val="0000FF"/>
                </a:solidFill>
                <a:cs typeface="Times New Roman" panose="02020603050405020304" pitchFamily="18" charset="0"/>
              </a:rPr>
              <a:t>Letters:</a:t>
            </a:r>
            <a:r>
              <a:rPr lang="en-US" sz="1450" b="1" spc="340" dirty="0">
                <a:solidFill>
                  <a:srgbClr val="0000FF"/>
                </a:solidFill>
                <a:cs typeface="Times New Roman" panose="02020603050405020304" pitchFamily="18" charset="0"/>
              </a:rPr>
              <a:t> </a:t>
            </a:r>
            <a:r>
              <a:rPr lang="en-US" sz="1450" b="1" dirty="0">
                <a:solidFill>
                  <a:srgbClr val="0000FF"/>
                </a:solidFill>
                <a:cs typeface="Times New Roman" panose="02020603050405020304" pitchFamily="18" charset="0"/>
              </a:rPr>
              <a:t>2016</a:t>
            </a:r>
            <a:r>
              <a:rPr lang="en-US" sz="1450" b="1" spc="340" dirty="0">
                <a:solidFill>
                  <a:srgbClr val="0000FF"/>
                </a:solidFill>
                <a:cs typeface="Times New Roman" panose="02020603050405020304" pitchFamily="18" charset="0"/>
              </a:rPr>
              <a:t> </a:t>
            </a:r>
            <a:r>
              <a:rPr lang="en-US" sz="1450" b="1" dirty="0">
                <a:solidFill>
                  <a:srgbClr val="0000FF"/>
                </a:solidFill>
                <a:cs typeface="Times New Roman" panose="02020603050405020304" pitchFamily="18" charset="0"/>
              </a:rPr>
              <a:t>Reference</a:t>
            </a:r>
            <a:r>
              <a:rPr lang="en-US" sz="1450" b="1" spc="345" dirty="0">
                <a:solidFill>
                  <a:srgbClr val="0000FF"/>
                </a:solidFill>
                <a:cs typeface="Times New Roman" panose="02020603050405020304" pitchFamily="18" charset="0"/>
              </a:rPr>
              <a:t> </a:t>
            </a:r>
            <a:r>
              <a:rPr lang="en-US" sz="1450" b="1" dirty="0">
                <a:solidFill>
                  <a:srgbClr val="0000FF"/>
                </a:solidFill>
                <a:cs typeface="Times New Roman" panose="02020603050405020304" pitchFamily="18" charset="0"/>
              </a:rPr>
              <a:t>Guide</a:t>
            </a:r>
            <a:r>
              <a:rPr lang="en-US" sz="1450" dirty="0">
                <a:cs typeface="Times New Roman" panose="02020603050405020304" pitchFamily="18" charset="0"/>
              </a:rPr>
              <a:t>”</a:t>
            </a:r>
            <a:r>
              <a:rPr lang="en-US" sz="1450" spc="345" dirty="0">
                <a:cs typeface="Times New Roman" panose="02020603050405020304" pitchFamily="18" charset="0"/>
              </a:rPr>
              <a:t> </a:t>
            </a:r>
            <a:r>
              <a:rPr lang="en-US" sz="1450" dirty="0">
                <a:cs typeface="Times New Roman" panose="02020603050405020304" pitchFamily="18" charset="0"/>
              </a:rPr>
              <a:t>with</a:t>
            </a:r>
            <a:r>
              <a:rPr lang="en-US" sz="1450" spc="340" dirty="0">
                <a:cs typeface="Times New Roman" panose="02020603050405020304" pitchFamily="18" charset="0"/>
              </a:rPr>
              <a:t> </a:t>
            </a:r>
            <a:r>
              <a:rPr lang="en-US" sz="1450" spc="-10" dirty="0">
                <a:cs typeface="Times New Roman" panose="02020603050405020304" pitchFamily="18" charset="0"/>
              </a:rPr>
              <a:t>Barnett </a:t>
            </a:r>
            <a:r>
              <a:rPr lang="en-US" sz="1450" dirty="0">
                <a:cs typeface="Times New Roman" panose="02020603050405020304" pitchFamily="18" charset="0"/>
              </a:rPr>
              <a:t>International</a:t>
            </a:r>
            <a:r>
              <a:rPr lang="en-US" sz="1450" spc="225" dirty="0">
                <a:cs typeface="Times New Roman" panose="02020603050405020304" pitchFamily="18" charset="0"/>
              </a:rPr>
              <a:t> </a:t>
            </a:r>
            <a:r>
              <a:rPr lang="en-US" sz="1450" dirty="0">
                <a:cs typeface="Times New Roman" panose="02020603050405020304" pitchFamily="18" charset="0"/>
              </a:rPr>
              <a:t>and</a:t>
            </a:r>
            <a:r>
              <a:rPr lang="en-US" sz="1450" spc="220" dirty="0">
                <a:cs typeface="Times New Roman" panose="02020603050405020304" pitchFamily="18" charset="0"/>
              </a:rPr>
              <a:t> </a:t>
            </a:r>
            <a:r>
              <a:rPr lang="en-US" sz="1450" dirty="0">
                <a:cs typeface="Times New Roman" panose="02020603050405020304" pitchFamily="18" charset="0"/>
              </a:rPr>
              <a:t>“</a:t>
            </a:r>
            <a:r>
              <a:rPr lang="en-US" sz="1450" b="1" dirty="0">
                <a:solidFill>
                  <a:srgbClr val="008000"/>
                </a:solidFill>
                <a:cs typeface="Times New Roman" panose="02020603050405020304" pitchFamily="18" charset="0"/>
              </a:rPr>
              <a:t>FDA</a:t>
            </a:r>
            <a:r>
              <a:rPr lang="en-US" sz="1450" b="1" spc="135"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Warning</a:t>
            </a:r>
            <a:r>
              <a:rPr lang="en-US" sz="1450" b="1" spc="225"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Letters</a:t>
            </a:r>
            <a:r>
              <a:rPr lang="en-US" sz="1450" b="1" spc="250"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About</a:t>
            </a:r>
            <a:r>
              <a:rPr lang="en-US" sz="1450" b="1" spc="225"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Food</a:t>
            </a:r>
            <a:r>
              <a:rPr lang="en-US" sz="1450" b="1" spc="229"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Products:</a:t>
            </a:r>
            <a:r>
              <a:rPr lang="en-US" sz="1450" b="1" spc="225"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How</a:t>
            </a:r>
            <a:r>
              <a:rPr lang="en-US" sz="1450" b="1" spc="250"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to</a:t>
            </a:r>
            <a:r>
              <a:rPr lang="en-US" sz="1450" b="1" spc="254"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Avoid</a:t>
            </a:r>
            <a:r>
              <a:rPr lang="en-US" sz="1450" b="1" spc="240" dirty="0">
                <a:solidFill>
                  <a:srgbClr val="008000"/>
                </a:solidFill>
                <a:cs typeface="Times New Roman" panose="02020603050405020304" pitchFamily="18" charset="0"/>
              </a:rPr>
              <a:t> </a:t>
            </a:r>
            <a:r>
              <a:rPr lang="en-US" sz="1450" b="1" spc="-25" dirty="0">
                <a:solidFill>
                  <a:srgbClr val="008000"/>
                </a:solidFill>
                <a:cs typeface="Times New Roman" panose="02020603050405020304" pitchFamily="18" charset="0"/>
              </a:rPr>
              <a:t>or </a:t>
            </a:r>
            <a:r>
              <a:rPr lang="en-US" sz="1450" b="1" dirty="0">
                <a:solidFill>
                  <a:srgbClr val="008000"/>
                </a:solidFill>
                <a:cs typeface="Times New Roman" panose="02020603050405020304" pitchFamily="18" charset="0"/>
              </a:rPr>
              <a:t>Respond</a:t>
            </a:r>
            <a:r>
              <a:rPr lang="en-US" sz="1450" b="1" spc="215"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to</a:t>
            </a:r>
            <a:r>
              <a:rPr lang="en-US" sz="1450" b="1" spc="210" dirty="0">
                <a:solidFill>
                  <a:srgbClr val="008000"/>
                </a:solidFill>
                <a:cs typeface="Times New Roman" panose="02020603050405020304" pitchFamily="18" charset="0"/>
              </a:rPr>
              <a:t> </a:t>
            </a:r>
            <a:r>
              <a:rPr lang="en-US" sz="1450" b="1" dirty="0">
                <a:solidFill>
                  <a:srgbClr val="008000"/>
                </a:solidFill>
                <a:cs typeface="Times New Roman" panose="02020603050405020304" pitchFamily="18" charset="0"/>
              </a:rPr>
              <a:t>Citations</a:t>
            </a:r>
            <a:r>
              <a:rPr lang="en-US" sz="1450" dirty="0">
                <a:cs typeface="Times New Roman" panose="02020603050405020304" pitchFamily="18" charset="0"/>
              </a:rPr>
              <a:t>”</a:t>
            </a:r>
            <a:r>
              <a:rPr lang="en-US" sz="1450" spc="225" dirty="0">
                <a:cs typeface="Times New Roman" panose="02020603050405020304" pitchFamily="18" charset="0"/>
              </a:rPr>
              <a:t> </a:t>
            </a:r>
            <a:r>
              <a:rPr lang="en-US" sz="1450" dirty="0">
                <a:cs typeface="Times New Roman" panose="02020603050405020304" pitchFamily="18" charset="0"/>
              </a:rPr>
              <a:t>with</a:t>
            </a:r>
            <a:r>
              <a:rPr lang="en-US" sz="1450" spc="215" dirty="0">
                <a:cs typeface="Times New Roman" panose="02020603050405020304" pitchFamily="18" charset="0"/>
              </a:rPr>
              <a:t> </a:t>
            </a:r>
            <a:r>
              <a:rPr lang="en-US" sz="1450" dirty="0">
                <a:cs typeface="Times New Roman" panose="02020603050405020304" pitchFamily="18" charset="0"/>
              </a:rPr>
              <a:t>Elsevier.</a:t>
            </a:r>
          </a:p>
        </p:txBody>
      </p:sp>
      <p:sp>
        <p:nvSpPr>
          <p:cNvPr id="4" name="Footer Placeholder 3">
            <a:extLst>
              <a:ext uri="{FF2B5EF4-FFF2-40B4-BE49-F238E27FC236}">
                <a16:creationId xmlns:a16="http://schemas.microsoft.com/office/drawing/2014/main" id="{0AD9A27F-3D29-10E1-BECF-44956BCEC28B}"/>
              </a:ext>
            </a:extLst>
          </p:cNvPr>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5" name="Slide Number Placeholder 4">
            <a:extLst>
              <a:ext uri="{FF2B5EF4-FFF2-40B4-BE49-F238E27FC236}">
                <a16:creationId xmlns:a16="http://schemas.microsoft.com/office/drawing/2014/main" id="{C9AC7372-782F-CE8E-2354-09979C163C8F}"/>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1EFD350C-822B-DCA9-005B-3286DE7E3E46}"/>
              </a:ext>
            </a:extLst>
          </p:cNvPr>
          <p:cNvSpPr txBox="1"/>
          <p:nvPr/>
        </p:nvSpPr>
        <p:spPr>
          <a:xfrm>
            <a:off x="98442" y="3764071"/>
            <a:ext cx="2125582" cy="923330"/>
          </a:xfrm>
          <a:prstGeom prst="rect">
            <a:avLst/>
          </a:prstGeom>
          <a:noFill/>
        </p:spPr>
        <p:txBody>
          <a:bodyPr wrap="square" rtlCol="0">
            <a:spAutoFit/>
          </a:bodyPr>
          <a:lstStyle/>
          <a:p>
            <a:pPr algn="ctr"/>
            <a:r>
              <a:rPr lang="en-US" sz="1800" b="1" dirty="0">
                <a:solidFill>
                  <a:srgbClr val="0000FF"/>
                </a:solidFill>
                <a:latin typeface="+mj-lt"/>
                <a:cs typeface="Arial"/>
              </a:rPr>
              <a:t>Joy</a:t>
            </a:r>
            <a:r>
              <a:rPr lang="en-US" sz="1800" b="1" spc="-40" dirty="0">
                <a:solidFill>
                  <a:srgbClr val="0000FF"/>
                </a:solidFill>
                <a:latin typeface="+mj-lt"/>
                <a:cs typeface="Arial"/>
              </a:rPr>
              <a:t> </a:t>
            </a:r>
            <a:r>
              <a:rPr lang="en-US" sz="1800" b="1" dirty="0">
                <a:solidFill>
                  <a:srgbClr val="0000FF"/>
                </a:solidFill>
                <a:latin typeface="+mj-lt"/>
                <a:cs typeface="Arial"/>
              </a:rPr>
              <a:t>Frestedt,</a:t>
            </a:r>
            <a:r>
              <a:rPr lang="en-US" sz="1800" b="1" spc="-50" dirty="0">
                <a:solidFill>
                  <a:srgbClr val="0000FF"/>
                </a:solidFill>
                <a:latin typeface="+mj-lt"/>
                <a:cs typeface="Arial"/>
              </a:rPr>
              <a:t> </a:t>
            </a:r>
            <a:r>
              <a:rPr lang="en-US" sz="1800" b="1" spc="-25" dirty="0">
                <a:solidFill>
                  <a:srgbClr val="0000FF"/>
                </a:solidFill>
                <a:latin typeface="+mj-lt"/>
                <a:cs typeface="Arial"/>
              </a:rPr>
              <a:t>PhD</a:t>
            </a:r>
            <a:endParaRPr lang="en-US" sz="1800" dirty="0">
              <a:latin typeface="+mj-lt"/>
              <a:cs typeface="Arial"/>
            </a:endParaRPr>
          </a:p>
          <a:p>
            <a:pPr algn="ctr"/>
            <a:r>
              <a:rPr lang="en-US" dirty="0">
                <a:latin typeface="+mj-lt"/>
                <a:hlinkClick r:id="rId4"/>
              </a:rPr>
              <a:t>jf@frestedt.com</a:t>
            </a:r>
            <a:endParaRPr lang="en-US" dirty="0">
              <a:latin typeface="+mj-lt"/>
            </a:endParaRPr>
          </a:p>
          <a:p>
            <a:pPr algn="ctr"/>
            <a:r>
              <a:rPr lang="en-US" dirty="0">
                <a:latin typeface="+mj-lt"/>
              </a:rPr>
              <a:t>612-219-9982</a:t>
            </a:r>
          </a:p>
        </p:txBody>
      </p:sp>
      <p:sp>
        <p:nvSpPr>
          <p:cNvPr id="7" name="TextBox 6">
            <a:extLst>
              <a:ext uri="{FF2B5EF4-FFF2-40B4-BE49-F238E27FC236}">
                <a16:creationId xmlns:a16="http://schemas.microsoft.com/office/drawing/2014/main" id="{6F7B9AA3-0A34-A494-C7A9-DE09F62EA0FB}"/>
              </a:ext>
            </a:extLst>
          </p:cNvPr>
          <p:cNvSpPr txBox="1"/>
          <p:nvPr/>
        </p:nvSpPr>
        <p:spPr>
          <a:xfrm>
            <a:off x="98440" y="4722246"/>
            <a:ext cx="2125581" cy="1779974"/>
          </a:xfrm>
          <a:prstGeom prst="rect">
            <a:avLst/>
          </a:prstGeom>
          <a:noFill/>
        </p:spPr>
        <p:txBody>
          <a:bodyPr wrap="square">
            <a:spAutoFit/>
          </a:bodyPr>
          <a:lstStyle/>
          <a:p>
            <a:pPr marL="12700" marR="5080" algn="ctr">
              <a:lnSpc>
                <a:spcPct val="100000"/>
              </a:lnSpc>
              <a:spcBef>
                <a:spcPts val="100"/>
              </a:spcBef>
            </a:pPr>
            <a:r>
              <a:rPr lang="en-US" sz="1200" b="0" dirty="0">
                <a:solidFill>
                  <a:srgbClr val="002068"/>
                </a:solidFill>
                <a:latin typeface="+mj-lt"/>
                <a:cs typeface="Calibri Light"/>
              </a:rPr>
              <a:t>Frestedt</a:t>
            </a:r>
            <a:r>
              <a:rPr lang="en-US" sz="1200" b="0" spc="-5" dirty="0">
                <a:solidFill>
                  <a:srgbClr val="002068"/>
                </a:solidFill>
                <a:latin typeface="+mj-lt"/>
                <a:cs typeface="Calibri Light"/>
              </a:rPr>
              <a:t> </a:t>
            </a:r>
            <a:r>
              <a:rPr lang="en-US" sz="1200" b="0" spc="-10" dirty="0">
                <a:solidFill>
                  <a:srgbClr val="002068"/>
                </a:solidFill>
                <a:latin typeface="+mj-lt"/>
                <a:cs typeface="Calibri Light"/>
              </a:rPr>
              <a:t>Incorporated</a:t>
            </a:r>
          </a:p>
          <a:p>
            <a:pPr marL="12700" marR="5080" algn="ctr">
              <a:lnSpc>
                <a:spcPct val="100000"/>
              </a:lnSpc>
              <a:spcBef>
                <a:spcPts val="100"/>
              </a:spcBef>
            </a:pPr>
            <a:r>
              <a:rPr lang="en-US" sz="1200" spc="-20" dirty="0">
                <a:solidFill>
                  <a:srgbClr val="0000FF"/>
                </a:solidFill>
                <a:latin typeface="+mj-lt"/>
                <a:cs typeface="Calibri Light"/>
              </a:rPr>
              <a:t>2021-2025 </a:t>
            </a:r>
            <a:r>
              <a:rPr lang="en-US" sz="1200" b="0" spc="-10" dirty="0">
                <a:solidFill>
                  <a:srgbClr val="0000FF"/>
                </a:solidFill>
                <a:latin typeface="+mj-lt"/>
                <a:cs typeface="Calibri Light"/>
              </a:rPr>
              <a:t>Best</a:t>
            </a:r>
            <a:r>
              <a:rPr lang="en-US" sz="1200" b="0" spc="-60" dirty="0">
                <a:solidFill>
                  <a:srgbClr val="0000FF"/>
                </a:solidFill>
                <a:latin typeface="+mj-lt"/>
                <a:cs typeface="Calibri Light"/>
              </a:rPr>
              <a:t> </a:t>
            </a:r>
            <a:r>
              <a:rPr lang="en-US" sz="1200" b="0" dirty="0">
                <a:solidFill>
                  <a:srgbClr val="0000FF"/>
                </a:solidFill>
                <a:latin typeface="+mj-lt"/>
                <a:cs typeface="Calibri Light"/>
              </a:rPr>
              <a:t>of</a:t>
            </a:r>
            <a:r>
              <a:rPr lang="en-US" sz="1200" b="0" spc="-45" dirty="0">
                <a:solidFill>
                  <a:srgbClr val="0000FF"/>
                </a:solidFill>
                <a:latin typeface="+mj-lt"/>
                <a:cs typeface="Calibri Light"/>
              </a:rPr>
              <a:t> </a:t>
            </a:r>
            <a:r>
              <a:rPr lang="en-US" sz="1200" b="0" spc="-10" dirty="0">
                <a:solidFill>
                  <a:srgbClr val="0000FF"/>
                </a:solidFill>
                <a:latin typeface="+mj-lt"/>
                <a:cs typeface="Calibri Light"/>
              </a:rPr>
              <a:t>Minneapolis </a:t>
            </a:r>
            <a:r>
              <a:rPr lang="en-US" sz="1200" b="0" dirty="0">
                <a:solidFill>
                  <a:srgbClr val="002068"/>
                </a:solidFill>
                <a:latin typeface="+mj-lt"/>
                <a:cs typeface="Calibri Light"/>
              </a:rPr>
              <a:t>(Minneapolis</a:t>
            </a:r>
            <a:r>
              <a:rPr lang="en-US" sz="1200" b="0" spc="-55" dirty="0">
                <a:solidFill>
                  <a:srgbClr val="002068"/>
                </a:solidFill>
                <a:latin typeface="+mj-lt"/>
                <a:cs typeface="Calibri Light"/>
              </a:rPr>
              <a:t> </a:t>
            </a:r>
            <a:r>
              <a:rPr lang="en-US" sz="1200" b="0" dirty="0">
                <a:solidFill>
                  <a:srgbClr val="002068"/>
                </a:solidFill>
                <a:latin typeface="+mj-lt"/>
                <a:cs typeface="Calibri Light"/>
              </a:rPr>
              <a:t>Awards</a:t>
            </a:r>
            <a:r>
              <a:rPr lang="en-US" sz="1200" b="0" spc="-55" dirty="0">
                <a:solidFill>
                  <a:srgbClr val="002068"/>
                </a:solidFill>
                <a:latin typeface="+mj-lt"/>
                <a:cs typeface="Calibri Light"/>
              </a:rPr>
              <a:t> </a:t>
            </a:r>
            <a:r>
              <a:rPr lang="en-US" sz="1200" b="0" spc="-10" dirty="0">
                <a:solidFill>
                  <a:srgbClr val="002068"/>
                </a:solidFill>
                <a:latin typeface="+mj-lt"/>
                <a:cs typeface="Calibri Light"/>
              </a:rPr>
              <a:t>Program),</a:t>
            </a:r>
          </a:p>
          <a:p>
            <a:pPr marL="12700" marR="5080" algn="ctr">
              <a:lnSpc>
                <a:spcPct val="100000"/>
              </a:lnSpc>
              <a:spcBef>
                <a:spcPts val="100"/>
              </a:spcBef>
            </a:pPr>
            <a:r>
              <a:rPr lang="en-US" sz="1200" b="0" i="1" dirty="0">
                <a:solidFill>
                  <a:srgbClr val="0000FF"/>
                </a:solidFill>
                <a:latin typeface="+mj-lt"/>
                <a:cs typeface="Calibri Light"/>
              </a:rPr>
              <a:t>2019</a:t>
            </a:r>
            <a:r>
              <a:rPr lang="en-US" sz="1200" b="0" i="1" spc="-50" dirty="0">
                <a:solidFill>
                  <a:srgbClr val="0000FF"/>
                </a:solidFill>
                <a:latin typeface="+mj-lt"/>
                <a:cs typeface="Calibri Light"/>
              </a:rPr>
              <a:t> </a:t>
            </a:r>
            <a:r>
              <a:rPr lang="en-US" sz="1200" b="0" spc="-20" dirty="0">
                <a:solidFill>
                  <a:srgbClr val="0000FF"/>
                </a:solidFill>
                <a:latin typeface="+mj-lt"/>
                <a:cs typeface="Calibri Light"/>
              </a:rPr>
              <a:t>Company</a:t>
            </a:r>
            <a:r>
              <a:rPr lang="en-US" sz="1200" b="0" spc="-30" dirty="0">
                <a:solidFill>
                  <a:srgbClr val="0000FF"/>
                </a:solidFill>
                <a:latin typeface="+mj-lt"/>
                <a:cs typeface="Calibri Light"/>
              </a:rPr>
              <a:t> </a:t>
            </a:r>
            <a:r>
              <a:rPr lang="en-US" sz="1200" b="0" dirty="0">
                <a:solidFill>
                  <a:srgbClr val="0000FF"/>
                </a:solidFill>
                <a:latin typeface="+mj-lt"/>
                <a:cs typeface="Calibri Light"/>
              </a:rPr>
              <a:t>of</a:t>
            </a:r>
            <a:r>
              <a:rPr lang="en-US" sz="1200" b="0" spc="-30" dirty="0">
                <a:solidFill>
                  <a:srgbClr val="0000FF"/>
                </a:solidFill>
                <a:latin typeface="+mj-lt"/>
                <a:cs typeface="Calibri Light"/>
              </a:rPr>
              <a:t> </a:t>
            </a:r>
            <a:r>
              <a:rPr lang="en-US" sz="1200" b="0" dirty="0">
                <a:solidFill>
                  <a:srgbClr val="0000FF"/>
                </a:solidFill>
                <a:latin typeface="+mj-lt"/>
                <a:cs typeface="Calibri Light"/>
              </a:rPr>
              <a:t>the</a:t>
            </a:r>
            <a:r>
              <a:rPr lang="en-US" sz="1200" b="0" spc="-30" dirty="0">
                <a:solidFill>
                  <a:srgbClr val="0000FF"/>
                </a:solidFill>
                <a:latin typeface="+mj-lt"/>
                <a:cs typeface="Calibri Light"/>
              </a:rPr>
              <a:t> </a:t>
            </a:r>
            <a:r>
              <a:rPr lang="en-US" sz="1200" b="0" spc="-20" dirty="0">
                <a:solidFill>
                  <a:srgbClr val="0000FF"/>
                </a:solidFill>
                <a:latin typeface="+mj-lt"/>
                <a:cs typeface="Calibri Light"/>
              </a:rPr>
              <a:t>Year</a:t>
            </a:r>
            <a:r>
              <a:rPr lang="en-US" sz="1200" b="0" spc="500" dirty="0">
                <a:solidFill>
                  <a:srgbClr val="0000FF"/>
                </a:solidFill>
                <a:latin typeface="+mj-lt"/>
                <a:cs typeface="Calibri Light"/>
              </a:rPr>
              <a:t> </a:t>
            </a:r>
            <a:r>
              <a:rPr lang="en-US" sz="1200" b="0" dirty="0">
                <a:solidFill>
                  <a:srgbClr val="002068"/>
                </a:solidFill>
                <a:latin typeface="+mj-lt"/>
                <a:cs typeface="Calibri Light"/>
              </a:rPr>
              <a:t>(Pharma</a:t>
            </a:r>
            <a:r>
              <a:rPr lang="en-US" sz="1200" b="0" spc="-5" dirty="0">
                <a:solidFill>
                  <a:srgbClr val="002068"/>
                </a:solidFill>
                <a:latin typeface="+mj-lt"/>
                <a:cs typeface="Calibri Light"/>
              </a:rPr>
              <a:t> </a:t>
            </a:r>
            <a:r>
              <a:rPr lang="en-US" sz="1200" b="0" spc="-20" dirty="0">
                <a:solidFill>
                  <a:srgbClr val="002068"/>
                </a:solidFill>
                <a:latin typeface="+mj-lt"/>
                <a:cs typeface="Calibri Light"/>
              </a:rPr>
              <a:t>Tech </a:t>
            </a:r>
            <a:r>
              <a:rPr lang="en-US" sz="1200" b="0" spc="-10" dirty="0">
                <a:solidFill>
                  <a:srgbClr val="002068"/>
                </a:solidFill>
                <a:latin typeface="+mj-lt"/>
                <a:cs typeface="Calibri Light"/>
              </a:rPr>
              <a:t>Outlook)</a:t>
            </a:r>
          </a:p>
          <a:p>
            <a:pPr marL="12700" marR="5080" algn="ctr">
              <a:lnSpc>
                <a:spcPct val="100000"/>
              </a:lnSpc>
              <a:spcBef>
                <a:spcPts val="100"/>
              </a:spcBef>
            </a:pPr>
            <a:r>
              <a:rPr lang="en-US" sz="1200" i="1" dirty="0">
                <a:solidFill>
                  <a:srgbClr val="0000FF"/>
                </a:solidFill>
                <a:latin typeface="+mj-lt"/>
                <a:cs typeface="Calibri Light"/>
              </a:rPr>
              <a:t>2016 </a:t>
            </a:r>
            <a:r>
              <a:rPr lang="en-US" sz="1200" b="0" i="1" spc="-10" dirty="0">
                <a:solidFill>
                  <a:srgbClr val="0000FF"/>
                </a:solidFill>
                <a:latin typeface="+mj-lt"/>
                <a:cs typeface="Calibri Light"/>
              </a:rPr>
              <a:t>Best</a:t>
            </a:r>
            <a:r>
              <a:rPr lang="en-US" sz="1200" b="0" i="1" spc="-45" dirty="0">
                <a:solidFill>
                  <a:srgbClr val="0000FF"/>
                </a:solidFill>
                <a:latin typeface="+mj-lt"/>
                <a:cs typeface="Calibri Light"/>
              </a:rPr>
              <a:t> </a:t>
            </a:r>
            <a:r>
              <a:rPr lang="en-US" sz="1200" b="0" i="1" dirty="0">
                <a:solidFill>
                  <a:srgbClr val="0000FF"/>
                </a:solidFill>
                <a:latin typeface="+mj-lt"/>
                <a:cs typeface="Calibri Light"/>
              </a:rPr>
              <a:t>for</a:t>
            </a:r>
            <a:r>
              <a:rPr lang="en-US" sz="1200" b="0" i="1" spc="-45" dirty="0">
                <a:solidFill>
                  <a:srgbClr val="0000FF"/>
                </a:solidFill>
                <a:latin typeface="+mj-lt"/>
                <a:cs typeface="Calibri Light"/>
              </a:rPr>
              <a:t> </a:t>
            </a:r>
            <a:r>
              <a:rPr lang="en-US" sz="1200" b="0" i="1" spc="-10" dirty="0">
                <a:solidFill>
                  <a:srgbClr val="0000FF"/>
                </a:solidFill>
                <a:latin typeface="+mj-lt"/>
                <a:cs typeface="Calibri Light"/>
              </a:rPr>
              <a:t>Biotechnology</a:t>
            </a:r>
            <a:r>
              <a:rPr lang="en-US" sz="1200" b="0" i="1" spc="-50" dirty="0">
                <a:solidFill>
                  <a:srgbClr val="0000FF"/>
                </a:solidFill>
                <a:latin typeface="+mj-lt"/>
                <a:cs typeface="Calibri Light"/>
              </a:rPr>
              <a:t> </a:t>
            </a:r>
            <a:r>
              <a:rPr lang="en-US" sz="1200" b="0" i="1" spc="-10" dirty="0">
                <a:solidFill>
                  <a:srgbClr val="0000FF"/>
                </a:solidFill>
                <a:latin typeface="+mj-lt"/>
                <a:cs typeface="Calibri Light"/>
              </a:rPr>
              <a:t>Clinical </a:t>
            </a:r>
            <a:r>
              <a:rPr lang="en-US" sz="1200" b="0" i="1" spc="-20" dirty="0">
                <a:solidFill>
                  <a:srgbClr val="0000FF"/>
                </a:solidFill>
                <a:latin typeface="+mj-lt"/>
                <a:cs typeface="Calibri Light"/>
              </a:rPr>
              <a:t>Research</a:t>
            </a:r>
            <a:r>
              <a:rPr lang="en-US" sz="1200" b="0" i="1" spc="-35" dirty="0">
                <a:solidFill>
                  <a:srgbClr val="0000FF"/>
                </a:solidFill>
                <a:latin typeface="+mj-lt"/>
                <a:cs typeface="Calibri Light"/>
              </a:rPr>
              <a:t> </a:t>
            </a:r>
            <a:r>
              <a:rPr lang="en-US" sz="1200" b="0" i="1" dirty="0">
                <a:solidFill>
                  <a:srgbClr val="0000FF"/>
                </a:solidFill>
                <a:latin typeface="+mj-lt"/>
                <a:cs typeface="Calibri Light"/>
              </a:rPr>
              <a:t>– </a:t>
            </a:r>
            <a:r>
              <a:rPr lang="en-US" sz="1200" b="0" i="1" spc="-10" dirty="0">
                <a:solidFill>
                  <a:srgbClr val="0000FF"/>
                </a:solidFill>
                <a:latin typeface="+mj-lt"/>
                <a:cs typeface="Calibri Light"/>
              </a:rPr>
              <a:t>Minnesota</a:t>
            </a:r>
            <a:r>
              <a:rPr lang="en-US" sz="1200" b="0" i="1" spc="-25" dirty="0">
                <a:solidFill>
                  <a:srgbClr val="0000FF"/>
                </a:solidFill>
                <a:latin typeface="+mj-lt"/>
                <a:cs typeface="Calibri Light"/>
              </a:rPr>
              <a:t> </a:t>
            </a:r>
            <a:r>
              <a:rPr lang="en-US" sz="1200" b="0" spc="-20" dirty="0">
                <a:solidFill>
                  <a:srgbClr val="002068"/>
                </a:solidFill>
                <a:latin typeface="+mj-lt"/>
                <a:cs typeface="Calibri Light"/>
              </a:rPr>
              <a:t>(GHP </a:t>
            </a:r>
            <a:r>
              <a:rPr lang="en-US" sz="1200" b="0" spc="-10" dirty="0">
                <a:solidFill>
                  <a:srgbClr val="002068"/>
                </a:solidFill>
                <a:latin typeface="+mj-lt"/>
                <a:cs typeface="Calibri Light"/>
              </a:rPr>
              <a:t>Magazine)</a:t>
            </a:r>
            <a:endParaRPr lang="en-US" sz="1200" dirty="0">
              <a:latin typeface="+mj-lt"/>
              <a:cs typeface="Calibri Light"/>
            </a:endParaRPr>
          </a:p>
        </p:txBody>
      </p:sp>
      <p:pic>
        <p:nvPicPr>
          <p:cNvPr id="8" name="object 10">
            <a:extLst>
              <a:ext uri="{FF2B5EF4-FFF2-40B4-BE49-F238E27FC236}">
                <a16:creationId xmlns:a16="http://schemas.microsoft.com/office/drawing/2014/main" id="{A4823FCA-B54B-839C-75C0-0BF9658EFE08}"/>
              </a:ext>
            </a:extLst>
          </p:cNvPr>
          <p:cNvPicPr/>
          <p:nvPr/>
        </p:nvPicPr>
        <p:blipFill>
          <a:blip r:embed="rId5" cstate="print"/>
          <a:stretch>
            <a:fillRect/>
          </a:stretch>
        </p:blipFill>
        <p:spPr>
          <a:xfrm>
            <a:off x="320745" y="1592578"/>
            <a:ext cx="1680972" cy="2136648"/>
          </a:xfrm>
          <a:prstGeom prst="rect">
            <a:avLst/>
          </a:prstGeom>
        </p:spPr>
      </p:pic>
      <p:sp>
        <p:nvSpPr>
          <p:cNvPr id="10" name="TextBox 9">
            <a:extLst>
              <a:ext uri="{FF2B5EF4-FFF2-40B4-BE49-F238E27FC236}">
                <a16:creationId xmlns:a16="http://schemas.microsoft.com/office/drawing/2014/main" id="{8F0C69C8-DED9-4E90-B353-79A7D97D9025}"/>
              </a:ext>
            </a:extLst>
          </p:cNvPr>
          <p:cNvSpPr txBox="1"/>
          <p:nvPr/>
        </p:nvSpPr>
        <p:spPr>
          <a:xfrm>
            <a:off x="2739448" y="6179054"/>
            <a:ext cx="6220226" cy="646331"/>
          </a:xfrm>
          <a:prstGeom prst="rect">
            <a:avLst/>
          </a:prstGeom>
          <a:solidFill>
            <a:schemeClr val="bg1"/>
          </a:solidFill>
        </p:spPr>
        <p:txBody>
          <a:bodyPr wrap="square">
            <a:spAutoFit/>
          </a:bodyPr>
          <a:lstStyle/>
          <a:p>
            <a:pPr indent="-202406" algn="just"/>
            <a:r>
              <a:rPr lang="en-US" sz="900" b="1" dirty="0">
                <a:solidFill>
                  <a:srgbClr val="0000FF"/>
                </a:solidFill>
              </a:rPr>
              <a:t>RAC</a:t>
            </a:r>
            <a:r>
              <a:rPr lang="en-US" sz="900" dirty="0"/>
              <a:t> (Regulatory Affairs </a:t>
            </a:r>
            <a:r>
              <a:rPr lang="en-US" sz="900" b="1" dirty="0"/>
              <a:t>Certified</a:t>
            </a:r>
            <a:r>
              <a:rPr lang="en-US" sz="900" dirty="0"/>
              <a:t>) Premier credential for regulatory professionals in healthcare</a:t>
            </a:r>
          </a:p>
          <a:p>
            <a:pPr indent="-202406" algn="just"/>
            <a:r>
              <a:rPr lang="en-US" sz="900" b="1" dirty="0">
                <a:solidFill>
                  <a:srgbClr val="0000FF"/>
                </a:solidFill>
              </a:rPr>
              <a:t>CPI</a:t>
            </a:r>
            <a:r>
              <a:rPr lang="en-US" sz="900" dirty="0"/>
              <a:t> (</a:t>
            </a:r>
            <a:r>
              <a:rPr lang="en-US" sz="900" b="1" dirty="0"/>
              <a:t>Certified</a:t>
            </a:r>
            <a:r>
              <a:rPr lang="en-US" sz="900" dirty="0"/>
              <a:t> Principal Investigator) Validated expertise in conducting clinical trials</a:t>
            </a:r>
          </a:p>
          <a:p>
            <a:pPr indent="-202406" algn="just"/>
            <a:r>
              <a:rPr lang="en-US" sz="900" b="1" dirty="0">
                <a:solidFill>
                  <a:srgbClr val="0000FF"/>
                </a:solidFill>
              </a:rPr>
              <a:t>FRAPS </a:t>
            </a:r>
            <a:r>
              <a:rPr lang="en-US" sz="900" dirty="0"/>
              <a:t>(</a:t>
            </a:r>
            <a:r>
              <a:rPr lang="en-US" sz="900" b="1" dirty="0"/>
              <a:t>Fellow</a:t>
            </a:r>
            <a:r>
              <a:rPr lang="en-US" sz="900" dirty="0"/>
              <a:t> of Regulatory Affairs Professionals Society) Recognized leadership in regulatory affairs</a:t>
            </a:r>
          </a:p>
          <a:p>
            <a:pPr indent="-202406" algn="just"/>
            <a:r>
              <a:rPr lang="en-US" sz="900" b="1" dirty="0">
                <a:solidFill>
                  <a:srgbClr val="0000FF"/>
                </a:solidFill>
              </a:rPr>
              <a:t>FACRP </a:t>
            </a:r>
            <a:r>
              <a:rPr lang="en-US" sz="900" dirty="0"/>
              <a:t>(</a:t>
            </a:r>
            <a:r>
              <a:rPr lang="en-US" sz="900" b="1" dirty="0"/>
              <a:t>Fellow</a:t>
            </a:r>
            <a:r>
              <a:rPr lang="en-US" sz="900" dirty="0"/>
              <a:t> of Association of Clinical Research Professionals) Advanced professional standing in clinical research</a:t>
            </a:r>
          </a:p>
        </p:txBody>
      </p:sp>
    </p:spTree>
    <p:extLst>
      <p:ext uri="{BB962C8B-B14F-4D97-AF65-F5344CB8AC3E}">
        <p14:creationId xmlns:p14="http://schemas.microsoft.com/office/powerpoint/2010/main" val="282005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BAF6D-1B9B-C327-5B48-CE5C56779193}"/>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DCB72EAF-4811-F469-CA3B-9F76012D4900}"/>
              </a:ext>
            </a:extLst>
          </p:cNvPr>
          <p:cNvGraphicFramePr/>
          <p:nvPr>
            <p:extLst>
              <p:ext uri="{D42A27DB-BD31-4B8C-83A1-F6EECF244321}">
                <p14:modId xmlns:p14="http://schemas.microsoft.com/office/powerpoint/2010/main" val="1254437712"/>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AE27E7F-379E-C6C7-C91E-AAF4D2C11F2B}"/>
              </a:ext>
            </a:extLst>
          </p:cNvPr>
          <p:cNvSpPr>
            <a:spLocks noGrp="1"/>
          </p:cNvSpPr>
          <p:nvPr>
            <p:ph idx="1"/>
          </p:nvPr>
        </p:nvSpPr>
        <p:spPr/>
        <p:txBody>
          <a:bodyPr>
            <a:normAutofit fontScale="92500" lnSpcReduction="20000"/>
          </a:bodyPr>
          <a:lstStyle/>
          <a:p>
            <a:r>
              <a:rPr lang="en-US" sz="3600" b="1" dirty="0"/>
              <a:t>Which activities do engineers perform in ISO14971 risk management?</a:t>
            </a:r>
            <a:r>
              <a:rPr lang="en-US" sz="3600" dirty="0"/>
              <a:t>  </a:t>
            </a:r>
          </a:p>
          <a:p>
            <a:pPr marL="742950" indent="-742950">
              <a:buFont typeface="+mj-lt"/>
              <a:buAutoNum type="alphaUcPeriod"/>
            </a:pPr>
            <a:r>
              <a:rPr lang="en-US" sz="3600" dirty="0"/>
              <a:t>Risk identification from all applicable sources (design, materials, use errors)</a:t>
            </a:r>
          </a:p>
          <a:p>
            <a:pPr marL="742950" indent="-742950">
              <a:buFont typeface="+mj-lt"/>
              <a:buAutoNum type="alphaUcPeriod"/>
            </a:pPr>
            <a:r>
              <a:rPr lang="en-US" sz="3600" dirty="0"/>
              <a:t>Risk assessment (severity/probability evaluation)</a:t>
            </a:r>
          </a:p>
          <a:p>
            <a:pPr marL="742950" indent="-742950">
              <a:buFont typeface="+mj-lt"/>
              <a:buAutoNum type="alphaUcPeriod"/>
            </a:pPr>
            <a:r>
              <a:rPr lang="en-US" sz="3600" dirty="0"/>
              <a:t>Risk control implementation (design changes, protective measures)</a:t>
            </a:r>
          </a:p>
          <a:p>
            <a:pPr marL="742950" indent="-742950">
              <a:buFont typeface="+mj-lt"/>
              <a:buAutoNum type="alphaUcPeriod"/>
            </a:pPr>
            <a:r>
              <a:rPr lang="en-US" sz="3600" dirty="0"/>
              <a:t>Benefit-risk analysis &amp; report</a:t>
            </a:r>
          </a:p>
          <a:p>
            <a:pPr marL="742950" indent="-742950">
              <a:buFont typeface="+mj-lt"/>
              <a:buAutoNum type="alphaUcPeriod"/>
            </a:pPr>
            <a:r>
              <a:rPr lang="en-US" sz="3600" dirty="0"/>
              <a:t>All of the above</a:t>
            </a:r>
          </a:p>
        </p:txBody>
      </p:sp>
      <p:sp>
        <p:nvSpPr>
          <p:cNvPr id="4" name="Footer Placeholder 3">
            <a:extLst>
              <a:ext uri="{FF2B5EF4-FFF2-40B4-BE49-F238E27FC236}">
                <a16:creationId xmlns:a16="http://schemas.microsoft.com/office/drawing/2014/main" id="{D0F1DBFE-DADD-6A48-FB33-99CD12133960}"/>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3FC4C0C7-65A7-7E0B-E1A1-E01102C51233}"/>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20</a:t>
            </a:fld>
            <a:endParaRPr lang="en-US" dirty="0">
              <a:solidFill>
                <a:srgbClr val="000000">
                  <a:tint val="75000"/>
                </a:srgbClr>
              </a:solidFill>
            </a:endParaRPr>
          </a:p>
        </p:txBody>
      </p:sp>
    </p:spTree>
    <p:extLst>
      <p:ext uri="{BB962C8B-B14F-4D97-AF65-F5344CB8AC3E}">
        <p14:creationId xmlns:p14="http://schemas.microsoft.com/office/powerpoint/2010/main" val="113041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A65F-4501-F70D-E0FE-056827F78F66}"/>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427567C5-A184-6C9B-C9B0-5E31CD0195DC}"/>
              </a:ext>
            </a:extLst>
          </p:cNvPr>
          <p:cNvGraphicFramePr/>
          <p:nvPr>
            <p:extLst>
              <p:ext uri="{D42A27DB-BD31-4B8C-83A1-F6EECF244321}">
                <p14:modId xmlns:p14="http://schemas.microsoft.com/office/powerpoint/2010/main" val="3161315550"/>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4F5F067-E323-B0E3-8FF7-26C6C9A619EA}"/>
              </a:ext>
            </a:extLst>
          </p:cNvPr>
          <p:cNvSpPr>
            <a:spLocks noGrp="1"/>
          </p:cNvSpPr>
          <p:nvPr>
            <p:ph idx="1"/>
          </p:nvPr>
        </p:nvSpPr>
        <p:spPr/>
        <p:txBody>
          <a:bodyPr>
            <a:normAutofit fontScale="92500" lnSpcReduction="20000"/>
          </a:bodyPr>
          <a:lstStyle/>
          <a:p>
            <a:r>
              <a:rPr lang="en-US" sz="3600" b="1" dirty="0"/>
              <a:t>Which of the following activities do engineers perform in ISO14971 risk management?</a:t>
            </a:r>
            <a:r>
              <a:rPr lang="en-US" sz="3600" dirty="0"/>
              <a:t>  </a:t>
            </a:r>
          </a:p>
          <a:p>
            <a:pPr marL="742950" indent="-742950">
              <a:buFont typeface="+mj-lt"/>
              <a:buAutoNum type="alphaUcPeriod"/>
            </a:pPr>
            <a:r>
              <a:rPr lang="en-US" sz="3600" dirty="0"/>
              <a:t>Risk identification from all applicable sources (design, materials, use errors)</a:t>
            </a:r>
          </a:p>
          <a:p>
            <a:pPr marL="742950" indent="-742950">
              <a:buFont typeface="+mj-lt"/>
              <a:buAutoNum type="alphaUcPeriod"/>
            </a:pPr>
            <a:r>
              <a:rPr lang="en-US" sz="3600" dirty="0"/>
              <a:t>Risk assessment (severity/probability evaluation)</a:t>
            </a:r>
          </a:p>
          <a:p>
            <a:pPr marL="742950" indent="-742950">
              <a:buFont typeface="+mj-lt"/>
              <a:buAutoNum type="alphaUcPeriod"/>
            </a:pPr>
            <a:r>
              <a:rPr lang="en-US" sz="3600" dirty="0"/>
              <a:t>Risk control implementation (design changes, protective measures)</a:t>
            </a:r>
          </a:p>
          <a:p>
            <a:pPr marL="742950" indent="-742950">
              <a:buFont typeface="+mj-lt"/>
              <a:buAutoNum type="alphaUcPeriod"/>
            </a:pPr>
            <a:r>
              <a:rPr lang="en-US" sz="3600" dirty="0"/>
              <a:t>Benefit-risk analysis &amp; report</a:t>
            </a:r>
          </a:p>
          <a:p>
            <a:pPr marL="742950" indent="-742950">
              <a:buFont typeface="+mj-lt"/>
              <a:buAutoNum type="alphaUcPeriod"/>
            </a:pPr>
            <a:r>
              <a:rPr lang="en-US" sz="3600" b="1" dirty="0">
                <a:solidFill>
                  <a:srgbClr val="0000FF"/>
                </a:solidFill>
              </a:rPr>
              <a:t>All of the above</a:t>
            </a:r>
          </a:p>
        </p:txBody>
      </p:sp>
      <p:sp>
        <p:nvSpPr>
          <p:cNvPr id="4" name="Footer Placeholder 3">
            <a:extLst>
              <a:ext uri="{FF2B5EF4-FFF2-40B4-BE49-F238E27FC236}">
                <a16:creationId xmlns:a16="http://schemas.microsoft.com/office/drawing/2014/main" id="{B9A9F5DC-8DF0-8F6D-3500-541959646D27}"/>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FA185DA5-B1EE-2DD6-3EC5-97DE43858BDC}"/>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21</a:t>
            </a:fld>
            <a:endParaRPr lang="en-US" dirty="0">
              <a:solidFill>
                <a:srgbClr val="000000">
                  <a:tint val="75000"/>
                </a:srgbClr>
              </a:solidFill>
            </a:endParaRPr>
          </a:p>
        </p:txBody>
      </p:sp>
    </p:spTree>
    <p:extLst>
      <p:ext uri="{BB962C8B-B14F-4D97-AF65-F5344CB8AC3E}">
        <p14:creationId xmlns:p14="http://schemas.microsoft.com/office/powerpoint/2010/main" val="192605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1835-8BD9-4420-A4D5-33AFB3A058CC}"/>
              </a:ext>
            </a:extLst>
          </p:cNvPr>
          <p:cNvSpPr>
            <a:spLocks noGrp="1"/>
          </p:cNvSpPr>
          <p:nvPr>
            <p:ph type="title"/>
          </p:nvPr>
        </p:nvSpPr>
        <p:spPr>
          <a:xfrm>
            <a:off x="428625" y="195441"/>
            <a:ext cx="8239125" cy="1325563"/>
          </a:xfrm>
        </p:spPr>
        <p:txBody>
          <a:bodyPr>
            <a:normAutofit/>
          </a:bodyPr>
          <a:lstStyle/>
          <a:p>
            <a:r>
              <a:rPr lang="en-US" dirty="0"/>
              <a:t>When, where and how do we communicate </a:t>
            </a:r>
            <a:r>
              <a:rPr lang="en-US" b="1" dirty="0">
                <a:solidFill>
                  <a:srgbClr val="FF0000"/>
                </a:solidFill>
              </a:rPr>
              <a:t>RISK</a:t>
            </a:r>
            <a:r>
              <a:rPr lang="en-US" dirty="0"/>
              <a:t>?</a:t>
            </a:r>
          </a:p>
        </p:txBody>
      </p:sp>
      <p:sp>
        <p:nvSpPr>
          <p:cNvPr id="3" name="Footer Placeholder 2">
            <a:extLst>
              <a:ext uri="{FF2B5EF4-FFF2-40B4-BE49-F238E27FC236}">
                <a16:creationId xmlns:a16="http://schemas.microsoft.com/office/drawing/2014/main" id="{DDCF8E21-C90D-44AB-9143-2A5204F9FCE0}"/>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E2084076-05C2-42C6-BCAD-53DC77EFD43E}"/>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22</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A44E49CA-D54A-4B69-AB5F-AE7902B2E989}"/>
              </a:ext>
            </a:extLst>
          </p:cNvPr>
          <p:cNvSpPr txBox="1"/>
          <p:nvPr/>
        </p:nvSpPr>
        <p:spPr>
          <a:xfrm>
            <a:off x="466725" y="2114550"/>
            <a:ext cx="8239126" cy="1384995"/>
          </a:xfrm>
          <a:prstGeom prst="rect">
            <a:avLst/>
          </a:prstGeom>
          <a:noFill/>
        </p:spPr>
        <p:txBody>
          <a:bodyPr wrap="square">
            <a:spAutoFit/>
          </a:bodyPr>
          <a:lstStyle/>
          <a:p>
            <a:pPr lvl="1" indent="-457200">
              <a:buFont typeface="Wingdings" panose="05000000000000000000" pitchFamily="2" charset="2"/>
              <a:buChar char="ü"/>
            </a:pPr>
            <a:r>
              <a:rPr lang="en-US" sz="2800" dirty="0">
                <a:latin typeface="+mj-lt"/>
              </a:rPr>
              <a:t>Clinician ↔ Engineer</a:t>
            </a:r>
          </a:p>
          <a:p>
            <a:pPr lvl="1" indent="-457200">
              <a:buFont typeface="Wingdings" panose="05000000000000000000" pitchFamily="2" charset="2"/>
              <a:buChar char="ü"/>
            </a:pPr>
            <a:endParaRPr lang="en-US" sz="2800" dirty="0">
              <a:latin typeface="+mj-lt"/>
            </a:endParaRPr>
          </a:p>
          <a:p>
            <a:pPr lvl="1" indent="-457200">
              <a:buFont typeface="Wingdings" panose="05000000000000000000" pitchFamily="2" charset="2"/>
              <a:buChar char="ü"/>
            </a:pPr>
            <a:r>
              <a:rPr lang="en-US" sz="2800" dirty="0">
                <a:latin typeface="+mj-lt"/>
              </a:rPr>
              <a:t>Understanding clinical and engineering language</a:t>
            </a:r>
          </a:p>
        </p:txBody>
      </p:sp>
    </p:spTree>
    <p:extLst>
      <p:ext uri="{BB962C8B-B14F-4D97-AF65-F5344CB8AC3E}">
        <p14:creationId xmlns:p14="http://schemas.microsoft.com/office/powerpoint/2010/main" val="492057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945E-96E7-43B6-AC4A-E4450DF668AC}"/>
              </a:ext>
            </a:extLst>
          </p:cNvPr>
          <p:cNvSpPr>
            <a:spLocks noGrp="1"/>
          </p:cNvSpPr>
          <p:nvPr>
            <p:ph type="title"/>
          </p:nvPr>
        </p:nvSpPr>
        <p:spPr/>
        <p:txBody>
          <a:bodyPr/>
          <a:lstStyle/>
          <a:p>
            <a:r>
              <a:rPr lang="en-US" dirty="0"/>
              <a:t>When is </a:t>
            </a:r>
            <a:r>
              <a:rPr lang="en-US" dirty="0">
                <a:solidFill>
                  <a:schemeClr val="accent3"/>
                </a:solidFill>
              </a:rPr>
              <a:t>Risk</a:t>
            </a:r>
            <a:r>
              <a:rPr lang="en-US" dirty="0"/>
              <a:t> Communicated?</a:t>
            </a:r>
          </a:p>
        </p:txBody>
      </p:sp>
      <p:sp>
        <p:nvSpPr>
          <p:cNvPr id="4" name="Footer Placeholder 3">
            <a:extLst>
              <a:ext uri="{FF2B5EF4-FFF2-40B4-BE49-F238E27FC236}">
                <a16:creationId xmlns:a16="http://schemas.microsoft.com/office/drawing/2014/main" id="{B2FBAF21-5628-4C81-B850-610F09506836}"/>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130295FE-4788-4215-9E40-EEB3CFE9A63A}"/>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23</a:t>
            </a:fld>
            <a:endParaRPr lang="en-US" dirty="0">
              <a:solidFill>
                <a:srgbClr val="000000">
                  <a:tint val="75000"/>
                </a:srgbClr>
              </a:solidFill>
            </a:endParaRPr>
          </a:p>
        </p:txBody>
      </p:sp>
      <p:graphicFrame>
        <p:nvGraphicFramePr>
          <p:cNvPr id="10" name="Diagram 9">
            <a:extLst>
              <a:ext uri="{FF2B5EF4-FFF2-40B4-BE49-F238E27FC236}">
                <a16:creationId xmlns:a16="http://schemas.microsoft.com/office/drawing/2014/main" id="{ED33D6F9-815A-4BD5-AFA2-B0373BEFC17F}"/>
              </a:ext>
            </a:extLst>
          </p:cNvPr>
          <p:cNvGraphicFramePr/>
          <p:nvPr>
            <p:extLst>
              <p:ext uri="{D42A27DB-BD31-4B8C-83A1-F6EECF244321}">
                <p14:modId xmlns:p14="http://schemas.microsoft.com/office/powerpoint/2010/main" val="2087054928"/>
              </p:ext>
            </p:extLst>
          </p:nvPr>
        </p:nvGraphicFramePr>
        <p:xfrm>
          <a:off x="1448144" y="1407087"/>
          <a:ext cx="6278349" cy="5180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0177B63-DEDF-448D-A55F-0D7D97D4F566}"/>
              </a:ext>
            </a:extLst>
          </p:cNvPr>
          <p:cNvSpPr txBox="1"/>
          <p:nvPr/>
        </p:nvSpPr>
        <p:spPr>
          <a:xfrm>
            <a:off x="6115050" y="5485441"/>
            <a:ext cx="3009157" cy="646331"/>
          </a:xfrm>
          <a:prstGeom prst="rect">
            <a:avLst/>
          </a:prstGeom>
          <a:noFill/>
        </p:spPr>
        <p:txBody>
          <a:bodyPr wrap="none" rtlCol="0">
            <a:spAutoFit/>
          </a:bodyPr>
          <a:lstStyle/>
          <a:p>
            <a:pPr algn="ctr"/>
            <a:r>
              <a:rPr lang="en-US" dirty="0"/>
              <a:t>Trial types</a:t>
            </a:r>
          </a:p>
          <a:p>
            <a:pPr algn="ctr"/>
            <a:r>
              <a:rPr lang="en-US" dirty="0" err="1"/>
              <a:t>Pilot</a:t>
            </a:r>
            <a:r>
              <a:rPr lang="en-US" dirty="0" err="1">
                <a:sym typeface="Wingdings" panose="05000000000000000000" pitchFamily="2" charset="2"/>
              </a:rPr>
              <a:t>PivotalPost</a:t>
            </a:r>
            <a:r>
              <a:rPr lang="en-US" dirty="0">
                <a:sym typeface="Wingdings" panose="05000000000000000000" pitchFamily="2" charset="2"/>
              </a:rPr>
              <a:t> Market</a:t>
            </a:r>
            <a:endParaRPr lang="en-US" dirty="0"/>
          </a:p>
        </p:txBody>
      </p:sp>
    </p:spTree>
    <p:extLst>
      <p:ext uri="{BB962C8B-B14F-4D97-AF65-F5344CB8AC3E}">
        <p14:creationId xmlns:p14="http://schemas.microsoft.com/office/powerpoint/2010/main" val="374826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0E2083-E7BD-4DD0-97BD-83B509CA24F5}"/>
              </a:ext>
            </a:extLst>
          </p:cNvPr>
          <p:cNvSpPr>
            <a:spLocks noGrp="1"/>
          </p:cNvSpPr>
          <p:nvPr>
            <p:ph type="title"/>
          </p:nvPr>
        </p:nvSpPr>
        <p:spPr/>
        <p:txBody>
          <a:bodyPr/>
          <a:lstStyle/>
          <a:p>
            <a:r>
              <a:rPr lang="en-US" dirty="0"/>
              <a:t>Risk Management is Continuous</a:t>
            </a:r>
          </a:p>
        </p:txBody>
      </p:sp>
      <p:graphicFrame>
        <p:nvGraphicFramePr>
          <p:cNvPr id="11" name="Content Placeholder 10">
            <a:extLst>
              <a:ext uri="{FF2B5EF4-FFF2-40B4-BE49-F238E27FC236}">
                <a16:creationId xmlns:a16="http://schemas.microsoft.com/office/drawing/2014/main" id="{751DF14C-E782-4771-AF27-E6647EACBD3C}"/>
              </a:ext>
            </a:extLst>
          </p:cNvPr>
          <p:cNvGraphicFramePr>
            <a:graphicFrameLocks noGrp="1"/>
          </p:cNvGraphicFramePr>
          <p:nvPr>
            <p:ph idx="1"/>
            <p:extLst>
              <p:ext uri="{D42A27DB-BD31-4B8C-83A1-F6EECF244321}">
                <p14:modId xmlns:p14="http://schemas.microsoft.com/office/powerpoint/2010/main" val="2682141198"/>
              </p:ext>
            </p:extLst>
          </p:nvPr>
        </p:nvGraphicFramePr>
        <p:xfrm>
          <a:off x="304800" y="1676401"/>
          <a:ext cx="8534400"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B9893F56-A61D-48CF-A7BD-A912EB99F074}"/>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8" name="Slide Number Placeholder 7">
            <a:extLst>
              <a:ext uri="{FF2B5EF4-FFF2-40B4-BE49-F238E27FC236}">
                <a16:creationId xmlns:a16="http://schemas.microsoft.com/office/drawing/2014/main" id="{A080BB6D-6803-4258-A248-C5842E465C68}"/>
              </a:ext>
            </a:extLst>
          </p:cNvPr>
          <p:cNvSpPr>
            <a:spLocks noGrp="1"/>
          </p:cNvSpPr>
          <p:nvPr>
            <p:ph type="sldNum" sz="quarter" idx="12"/>
          </p:nvPr>
        </p:nvSpPr>
        <p:spPr/>
        <p:txBody>
          <a:bodyPr/>
          <a:lstStyle/>
          <a:p>
            <a:fld id="{E41AAC12-465A-44B9-AE9D-B7721E66FDC9}" type="slidenum">
              <a:rPr lang="en-US" smtClean="0"/>
              <a:t>24</a:t>
            </a:fld>
            <a:endParaRPr lang="en-US"/>
          </a:p>
        </p:txBody>
      </p:sp>
      <p:cxnSp>
        <p:nvCxnSpPr>
          <p:cNvPr id="13" name="Straight Connector 12">
            <a:extLst>
              <a:ext uri="{FF2B5EF4-FFF2-40B4-BE49-F238E27FC236}">
                <a16:creationId xmlns:a16="http://schemas.microsoft.com/office/drawing/2014/main" id="{E910FD86-530B-4CFE-97CF-A865F7787A03}"/>
              </a:ext>
            </a:extLst>
          </p:cNvPr>
          <p:cNvCxnSpPr/>
          <p:nvPr/>
        </p:nvCxnSpPr>
        <p:spPr>
          <a:xfrm>
            <a:off x="3028950" y="1602463"/>
            <a:ext cx="3172674" cy="482549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5D9F06B-E743-4800-A980-3363FC0A3A01}"/>
              </a:ext>
            </a:extLst>
          </p:cNvPr>
          <p:cNvSpPr txBox="1"/>
          <p:nvPr/>
        </p:nvSpPr>
        <p:spPr>
          <a:xfrm>
            <a:off x="6498337" y="1676401"/>
            <a:ext cx="2044149" cy="923330"/>
          </a:xfrm>
          <a:prstGeom prst="rect">
            <a:avLst/>
          </a:prstGeom>
          <a:noFill/>
        </p:spPr>
        <p:txBody>
          <a:bodyPr wrap="none" rtlCol="0">
            <a:spAutoFit/>
          </a:bodyPr>
          <a:lstStyle/>
          <a:p>
            <a:pPr algn="r"/>
            <a:r>
              <a:rPr lang="en-US" dirty="0"/>
              <a:t>ISO14971</a:t>
            </a:r>
          </a:p>
          <a:p>
            <a:pPr algn="r"/>
            <a:r>
              <a:rPr lang="en-US" dirty="0"/>
              <a:t>Medical Device</a:t>
            </a:r>
          </a:p>
          <a:p>
            <a:pPr algn="r"/>
            <a:r>
              <a:rPr lang="en-US" dirty="0"/>
              <a:t>Risk Management</a:t>
            </a:r>
          </a:p>
        </p:txBody>
      </p:sp>
      <p:sp>
        <p:nvSpPr>
          <p:cNvPr id="15" name="TextBox 14">
            <a:extLst>
              <a:ext uri="{FF2B5EF4-FFF2-40B4-BE49-F238E27FC236}">
                <a16:creationId xmlns:a16="http://schemas.microsoft.com/office/drawing/2014/main" id="{472CF7BE-9B37-4065-B9ED-63693FC2483C}"/>
              </a:ext>
            </a:extLst>
          </p:cNvPr>
          <p:cNvSpPr txBox="1"/>
          <p:nvPr/>
        </p:nvSpPr>
        <p:spPr>
          <a:xfrm>
            <a:off x="574432" y="5324981"/>
            <a:ext cx="2454518" cy="923330"/>
          </a:xfrm>
          <a:prstGeom prst="rect">
            <a:avLst/>
          </a:prstGeom>
          <a:noFill/>
        </p:spPr>
        <p:txBody>
          <a:bodyPr wrap="none" rtlCol="0">
            <a:spAutoFit/>
          </a:bodyPr>
          <a:lstStyle/>
          <a:p>
            <a:r>
              <a:rPr lang="en-US" dirty="0"/>
              <a:t>ISO14155</a:t>
            </a:r>
          </a:p>
          <a:p>
            <a:r>
              <a:rPr lang="en-US" dirty="0"/>
              <a:t>Clinical Trial </a:t>
            </a:r>
            <a:br>
              <a:rPr lang="en-US" dirty="0"/>
            </a:br>
            <a:r>
              <a:rPr lang="en-US" dirty="0"/>
              <a:t>Good Clinical Practice</a:t>
            </a:r>
          </a:p>
        </p:txBody>
      </p:sp>
      <p:sp>
        <p:nvSpPr>
          <p:cNvPr id="17" name="TextBox 16">
            <a:extLst>
              <a:ext uri="{FF2B5EF4-FFF2-40B4-BE49-F238E27FC236}">
                <a16:creationId xmlns:a16="http://schemas.microsoft.com/office/drawing/2014/main" id="{81D8A885-FB39-412F-A5B9-DB87B39BE200}"/>
              </a:ext>
            </a:extLst>
          </p:cNvPr>
          <p:cNvSpPr txBox="1"/>
          <p:nvPr/>
        </p:nvSpPr>
        <p:spPr>
          <a:xfrm>
            <a:off x="306735" y="1676401"/>
            <a:ext cx="1920417" cy="3293209"/>
          </a:xfrm>
          <a:prstGeom prst="rect">
            <a:avLst/>
          </a:prstGeom>
          <a:noFill/>
        </p:spPr>
        <p:txBody>
          <a:bodyPr wrap="square">
            <a:spAutoFit/>
          </a:bodyPr>
          <a:lstStyle/>
          <a:p>
            <a:r>
              <a:rPr lang="en-US" sz="1600" b="0" i="0" u="none" strike="noStrike" baseline="0" dirty="0">
                <a:solidFill>
                  <a:srgbClr val="221E1F"/>
                </a:solidFill>
                <a:latin typeface="Cambria" panose="02040503050406030204" pitchFamily="18" charset="0"/>
              </a:rPr>
              <a:t>“The clinical investigation should be designed to allow confirmation of the benefit-risk analysis of the investigational device as outlined in the risk management report.” (ISO14155, Section 6.3)</a:t>
            </a:r>
          </a:p>
        </p:txBody>
      </p:sp>
    </p:spTree>
    <p:extLst>
      <p:ext uri="{BB962C8B-B14F-4D97-AF65-F5344CB8AC3E}">
        <p14:creationId xmlns:p14="http://schemas.microsoft.com/office/powerpoint/2010/main" val="112685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945E-96E7-43B6-AC4A-E4450DF668AC}"/>
              </a:ext>
            </a:extLst>
          </p:cNvPr>
          <p:cNvSpPr>
            <a:spLocks noGrp="1"/>
          </p:cNvSpPr>
          <p:nvPr>
            <p:ph type="title"/>
          </p:nvPr>
        </p:nvSpPr>
        <p:spPr/>
        <p:txBody>
          <a:bodyPr/>
          <a:lstStyle/>
          <a:p>
            <a:r>
              <a:rPr lang="en-US" dirty="0"/>
              <a:t>Where is </a:t>
            </a:r>
            <a:r>
              <a:rPr lang="en-US" dirty="0">
                <a:solidFill>
                  <a:schemeClr val="accent3"/>
                </a:solidFill>
              </a:rPr>
              <a:t>Risk</a:t>
            </a:r>
            <a:r>
              <a:rPr lang="en-US" dirty="0"/>
              <a:t> Communicated?</a:t>
            </a:r>
          </a:p>
        </p:txBody>
      </p:sp>
      <p:sp>
        <p:nvSpPr>
          <p:cNvPr id="6" name="Text Placeholder 5">
            <a:extLst>
              <a:ext uri="{FF2B5EF4-FFF2-40B4-BE49-F238E27FC236}">
                <a16:creationId xmlns:a16="http://schemas.microsoft.com/office/drawing/2014/main" id="{9E00A853-404B-4045-A81F-FE67344C96B1}"/>
              </a:ext>
            </a:extLst>
          </p:cNvPr>
          <p:cNvSpPr>
            <a:spLocks noGrp="1"/>
          </p:cNvSpPr>
          <p:nvPr>
            <p:ph type="body" idx="1"/>
          </p:nvPr>
        </p:nvSpPr>
        <p:spPr/>
        <p:txBody>
          <a:bodyPr>
            <a:normAutofit lnSpcReduction="10000"/>
          </a:bodyPr>
          <a:lstStyle/>
          <a:p>
            <a:pPr algn="ctr"/>
            <a:r>
              <a:rPr lang="en-US" dirty="0"/>
              <a:t>ISO14155</a:t>
            </a:r>
          </a:p>
          <a:p>
            <a:pPr algn="ctr"/>
            <a:r>
              <a:rPr lang="en-US" dirty="0"/>
              <a:t>Clinical Trial Documents</a:t>
            </a:r>
          </a:p>
        </p:txBody>
      </p:sp>
      <p:sp>
        <p:nvSpPr>
          <p:cNvPr id="3" name="Content Placeholder 2">
            <a:extLst>
              <a:ext uri="{FF2B5EF4-FFF2-40B4-BE49-F238E27FC236}">
                <a16:creationId xmlns:a16="http://schemas.microsoft.com/office/drawing/2014/main" id="{F44187B1-8193-42E3-A415-352FB9E37041}"/>
              </a:ext>
            </a:extLst>
          </p:cNvPr>
          <p:cNvSpPr>
            <a:spLocks noGrp="1"/>
          </p:cNvSpPr>
          <p:nvPr>
            <p:ph sz="half" idx="2"/>
          </p:nvPr>
        </p:nvSpPr>
        <p:spPr>
          <a:xfrm>
            <a:off x="629842" y="2505075"/>
            <a:ext cx="3868340" cy="3904778"/>
          </a:xfrm>
        </p:spPr>
        <p:txBody>
          <a:bodyPr>
            <a:noAutofit/>
          </a:bodyPr>
          <a:lstStyle/>
          <a:p>
            <a:pPr marL="342900" indent="-342900">
              <a:lnSpc>
                <a:spcPct val="100000"/>
              </a:lnSpc>
              <a:spcBef>
                <a:spcPts val="0"/>
              </a:spcBef>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Clinical Trial Protocol</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Device/procedure risk acceptability thresholds, benefit-risk analysis, literature review</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Benefits must justify risks</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Information to subjects (risk description, alternatives)</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Investigators Brochure (IB)</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Instructions for Use (IFU)</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Residual risks, changes</a:t>
            </a:r>
          </a:p>
          <a:p>
            <a:pPr marL="342900" indent="-342900">
              <a:lnSpc>
                <a:spcPct val="100000"/>
              </a:lnSpc>
              <a:spcBef>
                <a:spcPts val="0"/>
              </a:spcBef>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Clinical Trial Records</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Risk assessment, management, risk-based monitoring, control, stopping rules</a:t>
            </a:r>
          </a:p>
          <a:p>
            <a:pPr marL="342900" indent="-342900">
              <a:lnSpc>
                <a:spcPct val="100000"/>
              </a:lnSpc>
              <a:spcBef>
                <a:spcPts val="0"/>
              </a:spcBef>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Clinical Trial Report</a:t>
            </a:r>
          </a:p>
          <a:p>
            <a:pPr marL="597694" lvl="1" indent="-342900">
              <a:lnSpc>
                <a:spcPct val="70000"/>
              </a:lnSpc>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Risk evaluation: does report confirm benefit-risk analysis in Risk Management Report</a:t>
            </a:r>
          </a:p>
        </p:txBody>
      </p:sp>
      <p:sp>
        <p:nvSpPr>
          <p:cNvPr id="7" name="Text Placeholder 6">
            <a:extLst>
              <a:ext uri="{FF2B5EF4-FFF2-40B4-BE49-F238E27FC236}">
                <a16:creationId xmlns:a16="http://schemas.microsoft.com/office/drawing/2014/main" id="{A335859E-3E4D-4FA5-B4C6-D2D88A7F43B6}"/>
              </a:ext>
            </a:extLst>
          </p:cNvPr>
          <p:cNvSpPr>
            <a:spLocks noGrp="1"/>
          </p:cNvSpPr>
          <p:nvPr>
            <p:ph type="body" sz="quarter" idx="3"/>
          </p:nvPr>
        </p:nvSpPr>
        <p:spPr/>
        <p:txBody>
          <a:bodyPr>
            <a:normAutofit lnSpcReduction="10000"/>
          </a:bodyPr>
          <a:lstStyle/>
          <a:p>
            <a:pPr algn="ctr"/>
            <a:r>
              <a:rPr lang="en-US" dirty="0"/>
              <a:t>ISO14971</a:t>
            </a:r>
          </a:p>
          <a:p>
            <a:pPr algn="ctr"/>
            <a:r>
              <a:rPr lang="en-US" dirty="0"/>
              <a:t>Risk Management File</a:t>
            </a:r>
          </a:p>
        </p:txBody>
      </p:sp>
      <p:sp>
        <p:nvSpPr>
          <p:cNvPr id="8" name="Content Placeholder 7">
            <a:extLst>
              <a:ext uri="{FF2B5EF4-FFF2-40B4-BE49-F238E27FC236}">
                <a16:creationId xmlns:a16="http://schemas.microsoft.com/office/drawing/2014/main" id="{582FB349-B031-407F-BE74-B96F3F305772}"/>
              </a:ext>
            </a:extLst>
          </p:cNvPr>
          <p:cNvSpPr>
            <a:spLocks noGrp="1"/>
          </p:cNvSpPr>
          <p:nvPr>
            <p:ph sz="quarter" idx="4"/>
          </p:nvPr>
        </p:nvSpPr>
        <p:spPr>
          <a:xfrm>
            <a:off x="4629150" y="2505074"/>
            <a:ext cx="4107444" cy="3904778"/>
          </a:xfrm>
        </p:spPr>
        <p:txBody>
          <a:bodyPr>
            <a:normAutofit fontScale="55000" lnSpcReduction="20000"/>
          </a:bodyPr>
          <a:lstStyle/>
          <a:p>
            <a:pPr marL="342900" indent="-342900">
              <a:lnSpc>
                <a:spcPct val="120000"/>
              </a:lnSpc>
              <a:spcBef>
                <a:spcPts val="0"/>
              </a:spcBef>
              <a:buFont typeface="Wingdings" panose="05000000000000000000" pitchFamily="2" charset="2"/>
              <a:buChar char="Ø"/>
            </a:pPr>
            <a:r>
              <a:rPr lang="en-US" sz="3300" b="1" dirty="0">
                <a:latin typeface="Times New Roman" panose="02020603050405020304" pitchFamily="18" charset="0"/>
                <a:cs typeface="Times New Roman" panose="02020603050405020304" pitchFamily="18" charset="0"/>
              </a:rPr>
              <a:t>Risk Management Plan</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Risk acceptability criteria and determinations</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Document all plan changes</a:t>
            </a:r>
          </a:p>
          <a:p>
            <a:pPr marL="342900" indent="-342900">
              <a:lnSpc>
                <a:spcPct val="120000"/>
              </a:lnSpc>
              <a:spcBef>
                <a:spcPts val="0"/>
              </a:spcBef>
              <a:buFont typeface="Wingdings" panose="05000000000000000000" pitchFamily="2" charset="2"/>
              <a:buChar char="Ø"/>
            </a:pPr>
            <a:r>
              <a:rPr lang="en-US" sz="3300" b="1" dirty="0">
                <a:latin typeface="Times New Roman" panose="02020603050405020304" pitchFamily="18" charset="0"/>
                <a:cs typeface="Times New Roman" panose="02020603050405020304" pitchFamily="18" charset="0"/>
              </a:rPr>
              <a:t>Risk Management Documents</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Failure Modes and Effects Analyses (FMEA)</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Risk estimation (harm severity x occurrence)</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Risk analyses, control measures, new risks, verifications, benefit-risk analyses</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Intended use/foreseeable misuse</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Safety characteristics and limits</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Hazards and hazardous situations</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Traceability: each hazard to risk analysis, evaluation, control and residual risks</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Residual risks (per risk acceptability)</a:t>
            </a:r>
          </a:p>
          <a:p>
            <a:pPr marL="342900" indent="-342900">
              <a:lnSpc>
                <a:spcPct val="120000"/>
              </a:lnSpc>
              <a:spcBef>
                <a:spcPts val="0"/>
              </a:spcBef>
              <a:buFont typeface="Wingdings" panose="05000000000000000000" pitchFamily="2" charset="2"/>
              <a:buChar char="Ø"/>
            </a:pPr>
            <a:r>
              <a:rPr lang="en-US" sz="3300" b="1" dirty="0">
                <a:latin typeface="Times New Roman" panose="02020603050405020304" pitchFamily="18" charset="0"/>
                <a:cs typeface="Times New Roman" panose="02020603050405020304" pitchFamily="18" charset="0"/>
              </a:rPr>
              <a:t>Risk Management Report</a:t>
            </a:r>
          </a:p>
          <a:p>
            <a:pPr marL="597694" lvl="1" indent="-342900">
              <a:buFont typeface="Wingdings" panose="05000000000000000000" pitchFamily="2" charset="2"/>
              <a:buChar char="§"/>
            </a:pPr>
            <a:r>
              <a:rPr lang="en-US" sz="2500" dirty="0">
                <a:latin typeface="Times New Roman" panose="02020603050405020304" pitchFamily="18" charset="0"/>
                <a:cs typeface="Times New Roman" panose="02020603050405020304" pitchFamily="18" charset="0"/>
              </a:rPr>
              <a:t>Does risk evaluation align with clinical data in Clinical Trial Report?</a:t>
            </a:r>
          </a:p>
        </p:txBody>
      </p:sp>
      <p:sp>
        <p:nvSpPr>
          <p:cNvPr id="4" name="Footer Placeholder 3">
            <a:extLst>
              <a:ext uri="{FF2B5EF4-FFF2-40B4-BE49-F238E27FC236}">
                <a16:creationId xmlns:a16="http://schemas.microsoft.com/office/drawing/2014/main" id="{B2FBAF21-5628-4C81-B850-610F09506836}"/>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130295FE-4788-4215-9E40-EEB3CFE9A63A}"/>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25</a:t>
            </a:fld>
            <a:endParaRPr lang="en-US" dirty="0">
              <a:solidFill>
                <a:srgbClr val="000000">
                  <a:tint val="75000"/>
                </a:srgbClr>
              </a:solidFill>
            </a:endParaRPr>
          </a:p>
        </p:txBody>
      </p:sp>
    </p:spTree>
    <p:extLst>
      <p:ext uri="{BB962C8B-B14F-4D97-AF65-F5344CB8AC3E}">
        <p14:creationId xmlns:p14="http://schemas.microsoft.com/office/powerpoint/2010/main" val="133099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00AB-78F5-4172-BF3F-62DDB533A957}"/>
              </a:ext>
            </a:extLst>
          </p:cNvPr>
          <p:cNvSpPr>
            <a:spLocks noGrp="1"/>
          </p:cNvSpPr>
          <p:nvPr>
            <p:ph type="title"/>
          </p:nvPr>
        </p:nvSpPr>
        <p:spPr>
          <a:xfrm>
            <a:off x="537632" y="198071"/>
            <a:ext cx="8180855" cy="1021130"/>
          </a:xfrm>
        </p:spPr>
        <p:txBody>
          <a:bodyPr/>
          <a:lstStyle/>
          <a:p>
            <a:r>
              <a:rPr lang="en-US" dirty="0"/>
              <a:t>Communication Questions</a:t>
            </a:r>
          </a:p>
        </p:txBody>
      </p:sp>
      <p:sp>
        <p:nvSpPr>
          <p:cNvPr id="4" name="Footer Placeholder 3">
            <a:extLst>
              <a:ext uri="{FF2B5EF4-FFF2-40B4-BE49-F238E27FC236}">
                <a16:creationId xmlns:a16="http://schemas.microsoft.com/office/drawing/2014/main" id="{E6483EE1-7A37-4FAC-B7AA-841BD3713BF4}"/>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9BFEAA50-76C2-4896-BC7B-2336E82D810A}"/>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26</a:t>
            </a:fld>
            <a:endParaRPr lang="en-US" dirty="0">
              <a:solidFill>
                <a:srgbClr val="000000">
                  <a:tint val="75000"/>
                </a:srgbClr>
              </a:solidFill>
            </a:endParaRPr>
          </a:p>
        </p:txBody>
      </p:sp>
      <p:sp>
        <p:nvSpPr>
          <p:cNvPr id="7" name="Content Placeholder 6">
            <a:extLst>
              <a:ext uri="{FF2B5EF4-FFF2-40B4-BE49-F238E27FC236}">
                <a16:creationId xmlns:a16="http://schemas.microsoft.com/office/drawing/2014/main" id="{4A096974-6ED4-4A00-ADCA-C041FFEB77C4}"/>
              </a:ext>
            </a:extLst>
          </p:cNvPr>
          <p:cNvSpPr txBox="1">
            <a:spLocks noGrp="1"/>
          </p:cNvSpPr>
          <p:nvPr>
            <p:ph idx="1"/>
          </p:nvPr>
        </p:nvSpPr>
        <p:spPr>
          <a:xfrm>
            <a:off x="506994" y="1676400"/>
            <a:ext cx="8180855" cy="4493538"/>
          </a:xfrm>
          <a:prstGeom prst="rect">
            <a:avLst/>
          </a:prstGeom>
          <a:noFill/>
        </p:spPr>
        <p:txBody>
          <a:bodyPr wrap="square">
            <a:spAutoFit/>
          </a:bodyPr>
          <a:lstStyle/>
          <a:p>
            <a:pPr marL="342900" indent="-342900">
              <a:buFont typeface="Wingdings" panose="05000000000000000000" pitchFamily="2" charset="2"/>
              <a:buChar char="Ø"/>
            </a:pPr>
            <a:r>
              <a:rPr lang="en-US" sz="2400" b="0" i="0" u="none" strike="noStrike" baseline="0" dirty="0">
                <a:solidFill>
                  <a:srgbClr val="221E1F"/>
                </a:solidFill>
                <a:latin typeface="Cambria" panose="02040503050406030204" pitchFamily="18" charset="0"/>
              </a:rPr>
              <a:t>How are acceptable </a:t>
            </a:r>
            <a:r>
              <a:rPr lang="en-US" sz="2400" b="1" i="1" u="none" strike="noStrike" baseline="0" dirty="0">
                <a:solidFill>
                  <a:srgbClr val="FF0000"/>
                </a:solidFill>
                <a:latin typeface="Cambria" panose="02040503050406030204" pitchFamily="18" charset="0"/>
              </a:rPr>
              <a:t>risks</a:t>
            </a:r>
            <a:r>
              <a:rPr lang="en-US" sz="2400" b="0" i="1" u="none" strike="noStrike" baseline="0" dirty="0">
                <a:solidFill>
                  <a:srgbClr val="221E1F"/>
                </a:solidFill>
                <a:latin typeface="Cambria" panose="02040503050406030204" pitchFamily="18" charset="0"/>
              </a:rPr>
              <a:t> </a:t>
            </a:r>
            <a:r>
              <a:rPr lang="en-US" sz="2400" b="0" i="0" u="none" strike="noStrike" baseline="0" dirty="0">
                <a:solidFill>
                  <a:srgbClr val="221E1F"/>
                </a:solidFill>
                <a:latin typeface="Cambria" panose="02040503050406030204" pitchFamily="18" charset="0"/>
              </a:rPr>
              <a:t>determined?</a:t>
            </a:r>
          </a:p>
          <a:p>
            <a:pPr marL="342900" indent="-342900">
              <a:buFont typeface="Wingdings" panose="05000000000000000000" pitchFamily="2" charset="2"/>
              <a:buChar char="Ø"/>
            </a:pPr>
            <a:endParaRPr lang="en-US" sz="2400" dirty="0">
              <a:solidFill>
                <a:srgbClr val="221E1F"/>
              </a:solidFill>
              <a:latin typeface="Cambria" panose="02040503050406030204" pitchFamily="18" charset="0"/>
            </a:endParaRPr>
          </a:p>
          <a:p>
            <a:pPr marL="342900" indent="-342900">
              <a:buFont typeface="Wingdings" panose="05000000000000000000" pitchFamily="2" charset="2"/>
              <a:buChar char="Ø"/>
            </a:pPr>
            <a:r>
              <a:rPr lang="en-US" sz="2400" dirty="0">
                <a:solidFill>
                  <a:srgbClr val="221E1F"/>
                </a:solidFill>
                <a:latin typeface="Cambria" panose="02040503050406030204" pitchFamily="18" charset="0"/>
              </a:rPr>
              <a:t>What are good evaluation methods?</a:t>
            </a:r>
          </a:p>
          <a:p>
            <a:pPr marL="597694" lvl="1" indent="-342900">
              <a:buFont typeface="Wingdings" panose="05000000000000000000" pitchFamily="2" charset="2"/>
              <a:buChar char="§"/>
            </a:pPr>
            <a:r>
              <a:rPr lang="en-US" sz="2000" dirty="0">
                <a:solidFill>
                  <a:srgbClr val="221E1F"/>
                </a:solidFill>
                <a:latin typeface="Cambria" panose="02040503050406030204" pitchFamily="18" charset="0"/>
              </a:rPr>
              <a:t>Benefits and </a:t>
            </a:r>
            <a:r>
              <a:rPr lang="en-US" sz="2000" b="1" dirty="0">
                <a:solidFill>
                  <a:srgbClr val="FF0000"/>
                </a:solidFill>
                <a:latin typeface="Cambria" panose="02040503050406030204" pitchFamily="18" charset="0"/>
              </a:rPr>
              <a:t>risks</a:t>
            </a:r>
            <a:r>
              <a:rPr lang="en-US" sz="2000" dirty="0">
                <a:solidFill>
                  <a:srgbClr val="221E1F"/>
                </a:solidFill>
                <a:latin typeface="Cambria" panose="02040503050406030204" pitchFamily="18" charset="0"/>
              </a:rPr>
              <a:t> </a:t>
            </a:r>
          </a:p>
          <a:p>
            <a:pPr marL="597694" lvl="1" indent="-342900">
              <a:buFont typeface="Wingdings" panose="05000000000000000000" pitchFamily="2" charset="2"/>
              <a:buChar char="§"/>
            </a:pPr>
            <a:r>
              <a:rPr lang="en-US" sz="2000" b="1" dirty="0">
                <a:solidFill>
                  <a:srgbClr val="FF0000"/>
                </a:solidFill>
                <a:latin typeface="Cambria" panose="02040503050406030204" pitchFamily="18" charset="0"/>
              </a:rPr>
              <a:t>Safety</a:t>
            </a:r>
            <a:r>
              <a:rPr lang="en-US" sz="2000" dirty="0">
                <a:solidFill>
                  <a:srgbClr val="221E1F"/>
                </a:solidFill>
                <a:latin typeface="Cambria" panose="02040503050406030204" pitchFamily="18" charset="0"/>
              </a:rPr>
              <a:t> and performance</a:t>
            </a:r>
          </a:p>
          <a:p>
            <a:pPr marL="597694" lvl="1" indent="-342900">
              <a:buFont typeface="Wingdings" panose="05000000000000000000" pitchFamily="2" charset="2"/>
              <a:buChar char="§"/>
            </a:pPr>
            <a:endParaRPr lang="en-US" sz="2000" dirty="0">
              <a:solidFill>
                <a:srgbClr val="221E1F"/>
              </a:solidFill>
              <a:latin typeface="Cambria" panose="02040503050406030204" pitchFamily="18" charset="0"/>
            </a:endParaRPr>
          </a:p>
          <a:p>
            <a:pPr lvl="1" indent="0" algn="r">
              <a:buNone/>
            </a:pPr>
            <a:r>
              <a:rPr lang="en-US" sz="2400" u="sng" dirty="0">
                <a:solidFill>
                  <a:srgbClr val="221E1F"/>
                </a:solidFill>
                <a:latin typeface="Cambria" panose="02040503050406030204" pitchFamily="18" charset="0"/>
              </a:rPr>
              <a:t>NEEDS</a:t>
            </a:r>
            <a:endParaRPr lang="en-US" sz="2000" u="sng" dirty="0">
              <a:solidFill>
                <a:srgbClr val="221E1F"/>
              </a:solidFill>
              <a:latin typeface="Cambria" panose="02040503050406030204" pitchFamily="18" charset="0"/>
            </a:endParaRPr>
          </a:p>
          <a:p>
            <a:pPr marL="597694" lvl="1" indent="-342900" algn="r">
              <a:buFont typeface="Wingdings" panose="05000000000000000000" pitchFamily="2" charset="2"/>
              <a:buChar char="§"/>
            </a:pPr>
            <a:r>
              <a:rPr lang="en-US" sz="2000" dirty="0">
                <a:solidFill>
                  <a:srgbClr val="221E1F"/>
                </a:solidFill>
                <a:latin typeface="Cambria" panose="02040503050406030204" pitchFamily="18" charset="0"/>
              </a:rPr>
              <a:t>Specialized training</a:t>
            </a:r>
          </a:p>
          <a:p>
            <a:pPr marL="597694" lvl="1" indent="-342900" algn="r">
              <a:buFont typeface="Wingdings" panose="05000000000000000000" pitchFamily="2" charset="2"/>
              <a:buChar char="§"/>
            </a:pPr>
            <a:r>
              <a:rPr lang="en-US" sz="2000" dirty="0">
                <a:solidFill>
                  <a:srgbClr val="221E1F"/>
                </a:solidFill>
                <a:latin typeface="Cambria" panose="02040503050406030204" pitchFamily="18" charset="0"/>
              </a:rPr>
              <a:t>Competent personnel</a:t>
            </a:r>
          </a:p>
          <a:p>
            <a:pPr marL="597694" lvl="1" indent="-342900" algn="r">
              <a:buFont typeface="Wingdings" panose="05000000000000000000" pitchFamily="2" charset="2"/>
              <a:buChar char="§"/>
            </a:pPr>
            <a:r>
              <a:rPr lang="en-US" sz="2000" dirty="0">
                <a:solidFill>
                  <a:srgbClr val="221E1F"/>
                </a:solidFill>
                <a:latin typeface="Cambria" panose="02040503050406030204" pitchFamily="18" charset="0"/>
              </a:rPr>
              <a:t>Ability to adapt to evolving data</a:t>
            </a:r>
          </a:p>
          <a:p>
            <a:pPr marL="597694" lvl="1" indent="-342900" algn="r">
              <a:buFont typeface="Wingdings" panose="05000000000000000000" pitchFamily="2" charset="2"/>
              <a:buChar char="§"/>
            </a:pPr>
            <a:r>
              <a:rPr lang="en-US" sz="2000" dirty="0">
                <a:solidFill>
                  <a:srgbClr val="221E1F"/>
                </a:solidFill>
                <a:latin typeface="Cambria" panose="02040503050406030204" pitchFamily="18" charset="0"/>
              </a:rPr>
              <a:t>Attention to detail and “completeness”</a:t>
            </a:r>
            <a:endParaRPr lang="en-US" sz="2000" dirty="0"/>
          </a:p>
        </p:txBody>
      </p:sp>
    </p:spTree>
    <p:extLst>
      <p:ext uri="{BB962C8B-B14F-4D97-AF65-F5344CB8AC3E}">
        <p14:creationId xmlns:p14="http://schemas.microsoft.com/office/powerpoint/2010/main" val="380081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118C8-6C66-802B-CD08-1350D694DE15}"/>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E22F354-731D-789F-5248-3631C14E494A}"/>
              </a:ext>
            </a:extLst>
          </p:cNvPr>
          <p:cNvGraphicFramePr/>
          <p:nvPr>
            <p:extLst>
              <p:ext uri="{D42A27DB-BD31-4B8C-83A1-F6EECF244321}">
                <p14:modId xmlns:p14="http://schemas.microsoft.com/office/powerpoint/2010/main" val="1485101152"/>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15705EB-1D8B-8180-8B77-A5555ADF32F5}"/>
              </a:ext>
            </a:extLst>
          </p:cNvPr>
          <p:cNvSpPr>
            <a:spLocks noGrp="1"/>
          </p:cNvSpPr>
          <p:nvPr>
            <p:ph idx="1"/>
          </p:nvPr>
        </p:nvSpPr>
        <p:spPr/>
        <p:txBody>
          <a:bodyPr>
            <a:normAutofit fontScale="77500" lnSpcReduction="20000"/>
          </a:bodyPr>
          <a:lstStyle/>
          <a:p>
            <a:r>
              <a:rPr lang="en-US" sz="3600" b="1" dirty="0"/>
              <a:t>According to ISO14971, which activities are </a:t>
            </a:r>
            <a:r>
              <a:rPr lang="en-US" sz="3600" b="1" u="sng" dirty="0"/>
              <a:t>not</a:t>
            </a:r>
            <a:r>
              <a:rPr lang="en-US" sz="3600" b="1" dirty="0"/>
              <a:t> part of the risk management process for medical devices?</a:t>
            </a:r>
          </a:p>
          <a:p>
            <a:pPr marL="742950" indent="-742950">
              <a:buFont typeface="+mj-lt"/>
              <a:buAutoNum type="alphaUcPeriod"/>
            </a:pPr>
            <a:r>
              <a:rPr lang="en-US" sz="3600" dirty="0"/>
              <a:t>Performing marketing surveys to assess competitor pricing</a:t>
            </a:r>
          </a:p>
          <a:p>
            <a:pPr marL="742950" indent="-742950">
              <a:buFont typeface="+mj-lt"/>
              <a:buAutoNum type="alphaUcPeriod"/>
            </a:pPr>
            <a:r>
              <a:rPr lang="en-US" sz="3600" dirty="0"/>
              <a:t>Identifying hazards and hazardous situations from design, materials, and foreseeable misuse</a:t>
            </a:r>
          </a:p>
          <a:p>
            <a:pPr marL="742950" indent="-742950">
              <a:buFont typeface="+mj-lt"/>
              <a:buAutoNum type="alphaUcPeriod"/>
            </a:pPr>
            <a:r>
              <a:rPr lang="en-US" sz="3600" dirty="0"/>
              <a:t>Conducting benefit-risk analysis to compare residual risks with clinical benefits</a:t>
            </a:r>
          </a:p>
          <a:p>
            <a:pPr marL="742950" indent="-742950">
              <a:buFont typeface="+mj-lt"/>
              <a:buAutoNum type="alphaUcPeriod"/>
            </a:pPr>
            <a:r>
              <a:rPr lang="en-US" sz="3600" dirty="0"/>
              <a:t>Implementing risk controls (e.g., design modifications, alarms)</a:t>
            </a:r>
          </a:p>
        </p:txBody>
      </p:sp>
      <p:sp>
        <p:nvSpPr>
          <p:cNvPr id="4" name="Footer Placeholder 3">
            <a:extLst>
              <a:ext uri="{FF2B5EF4-FFF2-40B4-BE49-F238E27FC236}">
                <a16:creationId xmlns:a16="http://schemas.microsoft.com/office/drawing/2014/main" id="{6C7DB1D1-D165-1FAB-2D29-77F727AC78BC}"/>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7A61DCDC-37A5-08DE-356D-DD296CB66951}"/>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27</a:t>
            </a:fld>
            <a:endParaRPr lang="en-US" dirty="0">
              <a:solidFill>
                <a:srgbClr val="000000">
                  <a:tint val="75000"/>
                </a:srgbClr>
              </a:solidFill>
            </a:endParaRPr>
          </a:p>
        </p:txBody>
      </p:sp>
    </p:spTree>
    <p:extLst>
      <p:ext uri="{BB962C8B-B14F-4D97-AF65-F5344CB8AC3E}">
        <p14:creationId xmlns:p14="http://schemas.microsoft.com/office/powerpoint/2010/main" val="2778835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118C8-6C66-802B-CD08-1350D694DE15}"/>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E22F354-731D-789F-5248-3631C14E494A}"/>
              </a:ext>
            </a:extLst>
          </p:cNvPr>
          <p:cNvGraphicFramePr/>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15705EB-1D8B-8180-8B77-A5555ADF32F5}"/>
              </a:ext>
            </a:extLst>
          </p:cNvPr>
          <p:cNvSpPr>
            <a:spLocks noGrp="1"/>
          </p:cNvSpPr>
          <p:nvPr>
            <p:ph idx="1"/>
          </p:nvPr>
        </p:nvSpPr>
        <p:spPr/>
        <p:txBody>
          <a:bodyPr>
            <a:normAutofit fontScale="77500" lnSpcReduction="20000"/>
          </a:bodyPr>
          <a:lstStyle/>
          <a:p>
            <a:r>
              <a:rPr lang="en-US" sz="3600" b="1" dirty="0"/>
              <a:t>According to ISO14971, which activities are </a:t>
            </a:r>
            <a:r>
              <a:rPr lang="en-US" sz="3600" b="1" u="sng" dirty="0"/>
              <a:t>not</a:t>
            </a:r>
            <a:r>
              <a:rPr lang="en-US" sz="3600" b="1" dirty="0"/>
              <a:t> part of the risk management process for medical devices?</a:t>
            </a:r>
          </a:p>
          <a:p>
            <a:pPr marL="742950" indent="-742950">
              <a:buFont typeface="+mj-lt"/>
              <a:buAutoNum type="alphaUcPeriod"/>
            </a:pPr>
            <a:r>
              <a:rPr lang="en-US" sz="3600" b="1" dirty="0">
                <a:solidFill>
                  <a:srgbClr val="0000FF"/>
                </a:solidFill>
              </a:rPr>
              <a:t>Performing marketing surveys to assess competitor pricing</a:t>
            </a:r>
          </a:p>
          <a:p>
            <a:pPr marL="742950" indent="-742950">
              <a:buFont typeface="+mj-lt"/>
              <a:buAutoNum type="alphaUcPeriod"/>
            </a:pPr>
            <a:r>
              <a:rPr lang="en-US" sz="3600" dirty="0"/>
              <a:t>Identifying hazards and hazardous situations from design, materials, and foreseeable misuse</a:t>
            </a:r>
          </a:p>
          <a:p>
            <a:pPr marL="742950" indent="-742950">
              <a:buFont typeface="+mj-lt"/>
              <a:buAutoNum type="alphaUcPeriod"/>
            </a:pPr>
            <a:r>
              <a:rPr lang="en-US" sz="3600" dirty="0"/>
              <a:t>Conducting benefit-risk analysis to compare residual risks with clinical benefits</a:t>
            </a:r>
          </a:p>
          <a:p>
            <a:pPr marL="742950" indent="-742950">
              <a:buFont typeface="+mj-lt"/>
              <a:buAutoNum type="alphaUcPeriod"/>
            </a:pPr>
            <a:r>
              <a:rPr lang="en-US" sz="3600" dirty="0"/>
              <a:t>Implementing risk controls (e.g., design modifications, alarms)</a:t>
            </a:r>
          </a:p>
        </p:txBody>
      </p:sp>
      <p:sp>
        <p:nvSpPr>
          <p:cNvPr id="4" name="Footer Placeholder 3">
            <a:extLst>
              <a:ext uri="{FF2B5EF4-FFF2-40B4-BE49-F238E27FC236}">
                <a16:creationId xmlns:a16="http://schemas.microsoft.com/office/drawing/2014/main" id="{6C7DB1D1-D165-1FAB-2D29-77F727AC78BC}"/>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7A61DCDC-37A5-08DE-356D-DD296CB66951}"/>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28</a:t>
            </a:fld>
            <a:endParaRPr lang="en-US" dirty="0">
              <a:solidFill>
                <a:srgbClr val="000000">
                  <a:tint val="75000"/>
                </a:srgbClr>
              </a:solidFill>
            </a:endParaRPr>
          </a:p>
        </p:txBody>
      </p:sp>
    </p:spTree>
    <p:extLst>
      <p:ext uri="{BB962C8B-B14F-4D97-AF65-F5344CB8AC3E}">
        <p14:creationId xmlns:p14="http://schemas.microsoft.com/office/powerpoint/2010/main" val="2844222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575C-3CCF-DEFC-D581-336CCE895824}"/>
              </a:ext>
            </a:extLst>
          </p:cNvPr>
          <p:cNvSpPr>
            <a:spLocks noGrp="1"/>
          </p:cNvSpPr>
          <p:nvPr>
            <p:ph type="title"/>
          </p:nvPr>
        </p:nvSpPr>
        <p:spPr>
          <a:xfrm>
            <a:off x="479832" y="195440"/>
            <a:ext cx="8359367" cy="959066"/>
          </a:xfrm>
          <a:noFill/>
        </p:spPr>
        <p:txBody>
          <a:bodyPr>
            <a:normAutofit/>
          </a:bodyPr>
          <a:lstStyle/>
          <a:p>
            <a:r>
              <a:rPr lang="en-US" dirty="0"/>
              <a:t>Where Does </a:t>
            </a:r>
            <a:r>
              <a:rPr lang="en-US" dirty="0">
                <a:solidFill>
                  <a:schemeClr val="accent3"/>
                </a:solidFill>
              </a:rPr>
              <a:t>Risk</a:t>
            </a:r>
            <a:r>
              <a:rPr lang="en-US" dirty="0"/>
              <a:t> Work Overlap?</a:t>
            </a:r>
          </a:p>
        </p:txBody>
      </p:sp>
      <p:sp>
        <p:nvSpPr>
          <p:cNvPr id="3" name="Content Placeholder 2">
            <a:extLst>
              <a:ext uri="{FF2B5EF4-FFF2-40B4-BE49-F238E27FC236}">
                <a16:creationId xmlns:a16="http://schemas.microsoft.com/office/drawing/2014/main" id="{1996E1AC-C634-8C51-F22E-F5AC485B009F}"/>
              </a:ext>
            </a:extLst>
          </p:cNvPr>
          <p:cNvSpPr>
            <a:spLocks noGrp="1"/>
          </p:cNvSpPr>
          <p:nvPr>
            <p:ph sz="half" idx="1"/>
          </p:nvPr>
        </p:nvSpPr>
        <p:spPr>
          <a:xfrm>
            <a:off x="479833" y="2510971"/>
            <a:ext cx="4092166" cy="3675292"/>
          </a:xfrm>
        </p:spPr>
        <p:txBody>
          <a:bodyPr>
            <a:noAutofit/>
          </a:bodyPr>
          <a:lstStyle/>
          <a:p>
            <a:pPr algn="ctr">
              <a:lnSpc>
                <a:spcPct val="100000"/>
              </a:lnSpc>
              <a:spcBef>
                <a:spcPts val="0"/>
              </a:spcBef>
              <a:spcAft>
                <a:spcPts val="600"/>
              </a:spcAft>
            </a:pPr>
            <a:r>
              <a:rPr lang="en-US" sz="1600" b="1" u="sng" dirty="0">
                <a:solidFill>
                  <a:schemeClr val="tx1"/>
                </a:solidFill>
              </a:rPr>
              <a:t>Clinical Trial Risk Management - ISO14155</a:t>
            </a:r>
          </a:p>
          <a:p>
            <a:pPr marL="228600" indent="-228600">
              <a:lnSpc>
                <a:spcPct val="100000"/>
              </a:lnSpc>
              <a:spcBef>
                <a:spcPts val="0"/>
              </a:spcBef>
              <a:spcAft>
                <a:spcPts val="600"/>
              </a:spcAft>
              <a:buFont typeface="Arial" panose="020B0604020202020204" pitchFamily="34" charset="0"/>
              <a:buChar char="•"/>
            </a:pPr>
            <a:r>
              <a:rPr lang="en-US" sz="1600" dirty="0">
                <a:solidFill>
                  <a:schemeClr val="tx1"/>
                </a:solidFill>
              </a:rPr>
              <a:t>Before trial, </a:t>
            </a:r>
            <a:r>
              <a:rPr lang="en-US" sz="1600" b="1" dirty="0">
                <a:solidFill>
                  <a:schemeClr val="tx1"/>
                </a:solidFill>
              </a:rPr>
              <a:t>device and procedure risks </a:t>
            </a:r>
            <a:r>
              <a:rPr lang="en-US" sz="1600" dirty="0">
                <a:solidFill>
                  <a:schemeClr val="tx1"/>
                </a:solidFill>
              </a:rPr>
              <a:t>must be estimated (per ISO14971) in an objective review of medical/scientific data.</a:t>
            </a:r>
          </a:p>
          <a:p>
            <a:pPr marL="228600" indent="-228600">
              <a:lnSpc>
                <a:spcPct val="100000"/>
              </a:lnSpc>
              <a:spcBef>
                <a:spcPts val="0"/>
              </a:spcBef>
              <a:spcAft>
                <a:spcPts val="600"/>
              </a:spcAft>
              <a:buFont typeface="Arial" panose="020B0604020202020204" pitchFamily="34" charset="0"/>
              <a:buChar char="•"/>
            </a:pPr>
            <a:r>
              <a:rPr lang="en-US" sz="1600" dirty="0">
                <a:solidFill>
                  <a:schemeClr val="tx1"/>
                </a:solidFill>
              </a:rPr>
              <a:t>A </a:t>
            </a:r>
            <a:r>
              <a:rPr lang="en-US" sz="1600" b="1" dirty="0">
                <a:solidFill>
                  <a:schemeClr val="tx1"/>
                </a:solidFill>
              </a:rPr>
              <a:t>benefit-risk analysis summary </a:t>
            </a:r>
            <a:r>
              <a:rPr lang="en-US" sz="1600" dirty="0">
                <a:solidFill>
                  <a:schemeClr val="tx1"/>
                </a:solidFill>
              </a:rPr>
              <a:t>of “residual risk… nature (hazards), incidence (occurrence), severity and outcome (harms)” must be disclosed in Investigator’s Brochure, Instructions for Use.</a:t>
            </a:r>
          </a:p>
          <a:p>
            <a:pPr marL="228600" indent="-228600">
              <a:lnSpc>
                <a:spcPct val="100000"/>
              </a:lnSpc>
              <a:spcBef>
                <a:spcPts val="0"/>
              </a:spcBef>
              <a:spcAft>
                <a:spcPts val="600"/>
              </a:spcAft>
              <a:buFont typeface="Arial" panose="020B0604020202020204" pitchFamily="34" charset="0"/>
              <a:buChar char="•"/>
            </a:pPr>
            <a:r>
              <a:rPr lang="en-US" sz="1600" dirty="0">
                <a:solidFill>
                  <a:schemeClr val="tx1"/>
                </a:solidFill>
              </a:rPr>
              <a:t>Protocol and informed consent form must disclose </a:t>
            </a:r>
            <a:r>
              <a:rPr lang="en-US" sz="1600" b="1" dirty="0">
                <a:solidFill>
                  <a:schemeClr val="tx1"/>
                </a:solidFill>
              </a:rPr>
              <a:t>adverse device effects </a:t>
            </a:r>
            <a:r>
              <a:rPr lang="en-US" sz="1600" dirty="0">
                <a:solidFill>
                  <a:schemeClr val="tx1"/>
                </a:solidFill>
              </a:rPr>
              <a:t>and </a:t>
            </a:r>
            <a:r>
              <a:rPr lang="en-US" sz="1600" b="1" dirty="0">
                <a:solidFill>
                  <a:schemeClr val="tx1"/>
                </a:solidFill>
              </a:rPr>
              <a:t>benefit-risk ratio rationale</a:t>
            </a:r>
            <a:r>
              <a:rPr lang="en-US" sz="1600" dirty="0">
                <a:solidFill>
                  <a:schemeClr val="tx1"/>
                </a:solidFill>
              </a:rPr>
              <a:t>.</a:t>
            </a:r>
          </a:p>
          <a:p>
            <a:pPr marL="228600" indent="-228600">
              <a:lnSpc>
                <a:spcPct val="100000"/>
              </a:lnSpc>
              <a:spcBef>
                <a:spcPts val="0"/>
              </a:spcBef>
              <a:buFont typeface="Arial" panose="020B0604020202020204" pitchFamily="34" charset="0"/>
              <a:buChar char="•"/>
            </a:pPr>
            <a:r>
              <a:rPr lang="en-US" sz="1600" b="1" dirty="0">
                <a:solidFill>
                  <a:schemeClr val="tx1"/>
                </a:solidFill>
              </a:rPr>
              <a:t>Training</a:t>
            </a:r>
            <a:r>
              <a:rPr lang="en-US" sz="1600" dirty="0">
                <a:solidFill>
                  <a:schemeClr val="tx1"/>
                </a:solidFill>
              </a:rPr>
              <a:t> must be offered when required and trial must be </a:t>
            </a:r>
            <a:r>
              <a:rPr lang="en-US" sz="1600" b="1" dirty="0">
                <a:solidFill>
                  <a:schemeClr val="tx1"/>
                </a:solidFill>
              </a:rPr>
              <a:t>registered</a:t>
            </a:r>
            <a:r>
              <a:rPr lang="en-US" sz="1600" dirty="0">
                <a:solidFill>
                  <a:schemeClr val="tx1"/>
                </a:solidFill>
              </a:rPr>
              <a:t>.</a:t>
            </a:r>
          </a:p>
        </p:txBody>
      </p:sp>
      <p:sp>
        <p:nvSpPr>
          <p:cNvPr id="5" name="Slide Number Placeholder 4">
            <a:extLst>
              <a:ext uri="{FF2B5EF4-FFF2-40B4-BE49-F238E27FC236}">
                <a16:creationId xmlns:a16="http://schemas.microsoft.com/office/drawing/2014/main" id="{49ADA659-DA6A-FBC5-D234-7915C3AE4F35}"/>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29</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9E719637-2282-F207-7AD7-D2DF03BA5FB0}"/>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8" name="Content Placeholder 7">
            <a:extLst>
              <a:ext uri="{FF2B5EF4-FFF2-40B4-BE49-F238E27FC236}">
                <a16:creationId xmlns:a16="http://schemas.microsoft.com/office/drawing/2014/main" id="{7372E757-1098-4974-9583-F6E88D74AA08}"/>
              </a:ext>
            </a:extLst>
          </p:cNvPr>
          <p:cNvSpPr>
            <a:spLocks noGrp="1"/>
          </p:cNvSpPr>
          <p:nvPr>
            <p:ph sz="half" idx="13"/>
          </p:nvPr>
        </p:nvSpPr>
        <p:spPr>
          <a:xfrm>
            <a:off x="4798333" y="2510970"/>
            <a:ext cx="4040867" cy="3675293"/>
          </a:xfrm>
        </p:spPr>
        <p:txBody>
          <a:bodyPr>
            <a:normAutofit/>
          </a:bodyPr>
          <a:lstStyle/>
          <a:p>
            <a:pPr algn="ctr">
              <a:lnSpc>
                <a:spcPct val="100000"/>
              </a:lnSpc>
              <a:spcBef>
                <a:spcPts val="0"/>
              </a:spcBef>
              <a:spcAft>
                <a:spcPts val="600"/>
              </a:spcAft>
            </a:pPr>
            <a:r>
              <a:rPr lang="en-US" sz="1600" b="1" u="sng" dirty="0">
                <a:solidFill>
                  <a:schemeClr val="tx1"/>
                </a:solidFill>
              </a:rPr>
              <a:t>D</a:t>
            </a:r>
            <a:r>
              <a:rPr lang="en-US" sz="1600" b="1" u="sng" baseline="0" dirty="0">
                <a:solidFill>
                  <a:schemeClr val="tx1"/>
                </a:solidFill>
                <a:latin typeface="+mj-lt"/>
              </a:rPr>
              <a:t>evice </a:t>
            </a:r>
            <a:r>
              <a:rPr lang="en-US" sz="1600" b="1" u="sng" dirty="0">
                <a:solidFill>
                  <a:schemeClr val="tx1"/>
                </a:solidFill>
              </a:rPr>
              <a:t>R</a:t>
            </a:r>
            <a:r>
              <a:rPr lang="en-US" sz="1600" b="1" u="sng" baseline="0" dirty="0">
                <a:solidFill>
                  <a:schemeClr val="tx1"/>
                </a:solidFill>
                <a:latin typeface="+mj-lt"/>
              </a:rPr>
              <a:t>isk</a:t>
            </a:r>
            <a:r>
              <a:rPr lang="en-US" sz="1600" b="1" u="sng" dirty="0">
                <a:solidFill>
                  <a:schemeClr val="tx1"/>
                </a:solidFill>
              </a:rPr>
              <a:t> M</a:t>
            </a:r>
            <a:r>
              <a:rPr lang="en-US" sz="1600" b="1" u="sng" baseline="0" dirty="0">
                <a:solidFill>
                  <a:schemeClr val="tx1"/>
                </a:solidFill>
                <a:latin typeface="+mj-lt"/>
              </a:rPr>
              <a:t>anagement - </a:t>
            </a:r>
            <a:r>
              <a:rPr lang="en-US" sz="1600" b="1" u="sng" dirty="0">
                <a:solidFill>
                  <a:schemeClr val="tx1"/>
                </a:solidFill>
              </a:rPr>
              <a:t>ISO14971</a:t>
            </a:r>
          </a:p>
          <a:p>
            <a:pPr marL="228600" indent="-228600">
              <a:lnSpc>
                <a:spcPct val="100000"/>
              </a:lnSpc>
              <a:spcBef>
                <a:spcPts val="0"/>
              </a:spcBef>
              <a:spcAft>
                <a:spcPts val="600"/>
              </a:spcAft>
              <a:buFont typeface="Arial" panose="020B0604020202020204" pitchFamily="34" charset="0"/>
              <a:buChar char="•"/>
            </a:pPr>
            <a:r>
              <a:rPr lang="en-US" sz="1600" b="0" i="0" u="none" strike="noStrike" baseline="0" dirty="0">
                <a:solidFill>
                  <a:schemeClr val="tx1"/>
                </a:solidFill>
              </a:rPr>
              <a:t>Starts with an idea for a device</a:t>
            </a:r>
          </a:p>
          <a:p>
            <a:pPr marL="228600" indent="-228600">
              <a:lnSpc>
                <a:spcPct val="100000"/>
              </a:lnSpc>
              <a:spcBef>
                <a:spcPts val="0"/>
              </a:spcBef>
              <a:spcAft>
                <a:spcPts val="600"/>
              </a:spcAft>
              <a:buFont typeface="Arial" panose="020B0604020202020204" pitchFamily="34" charset="0"/>
              <a:buChar char="•"/>
            </a:pPr>
            <a:r>
              <a:rPr lang="en-US" sz="1600" b="0" i="0" u="none" strike="noStrike" baseline="0" dirty="0">
                <a:solidFill>
                  <a:schemeClr val="tx1"/>
                </a:solidFill>
              </a:rPr>
              <a:t>Throughout device life “systematic</a:t>
            </a:r>
            <a:r>
              <a:rPr lang="en-US" sz="1600" b="0" i="1" u="none" strike="noStrike" baseline="0" dirty="0">
                <a:solidFill>
                  <a:schemeClr val="tx1"/>
                </a:solidFill>
              </a:rPr>
              <a:t>…</a:t>
            </a:r>
            <a:r>
              <a:rPr lang="en-US" sz="1600" b="0" i="0" u="none" strike="noStrike" baseline="0" dirty="0">
                <a:solidFill>
                  <a:schemeClr val="tx1"/>
                </a:solidFill>
              </a:rPr>
              <a:t> tasks of </a:t>
            </a:r>
            <a:r>
              <a:rPr lang="en-US" sz="1600" b="1" i="0" u="none" strike="noStrike" baseline="0" dirty="0">
                <a:solidFill>
                  <a:schemeClr val="tx1"/>
                </a:solidFill>
              </a:rPr>
              <a:t>analyzing, evaluating, controlling and monitoring </a:t>
            </a:r>
            <a:r>
              <a:rPr lang="en-US" sz="1600" b="1" i="1" u="none" strike="noStrike" baseline="0" dirty="0">
                <a:solidFill>
                  <a:schemeClr val="tx1"/>
                </a:solidFill>
              </a:rPr>
              <a:t>risk</a:t>
            </a:r>
            <a:r>
              <a:rPr lang="en-US" sz="1600" b="0" i="1" u="none" strike="noStrike" baseline="0" dirty="0">
                <a:solidFill>
                  <a:schemeClr val="tx1"/>
                </a:solidFill>
              </a:rPr>
              <a:t>”</a:t>
            </a:r>
            <a:r>
              <a:rPr lang="en-US" sz="1600" b="0" u="none" strike="noStrike" baseline="0" dirty="0">
                <a:solidFill>
                  <a:schemeClr val="tx1"/>
                </a:solidFill>
              </a:rPr>
              <a:t> must be ongoing.</a:t>
            </a:r>
          </a:p>
          <a:p>
            <a:pPr marL="228600" indent="-228600">
              <a:lnSpc>
                <a:spcPct val="100000"/>
              </a:lnSpc>
              <a:spcBef>
                <a:spcPts val="0"/>
              </a:spcBef>
              <a:spcAft>
                <a:spcPts val="600"/>
              </a:spcAft>
              <a:buFont typeface="Arial" panose="020B0604020202020204" pitchFamily="34" charset="0"/>
              <a:buChar char="•"/>
            </a:pPr>
            <a:r>
              <a:rPr lang="en-US" sz="1600" dirty="0">
                <a:solidFill>
                  <a:schemeClr val="tx1"/>
                </a:solidFill>
              </a:rPr>
              <a:t>Must include “</a:t>
            </a:r>
            <a:r>
              <a:rPr lang="en-US" sz="1600" b="1" dirty="0">
                <a:solidFill>
                  <a:schemeClr val="tx1"/>
                </a:solidFill>
              </a:rPr>
              <a:t>identifying </a:t>
            </a:r>
            <a:r>
              <a:rPr lang="en-US" sz="1600" b="1" i="1" dirty="0">
                <a:solidFill>
                  <a:schemeClr val="tx1"/>
                </a:solidFill>
              </a:rPr>
              <a:t>hazards</a:t>
            </a:r>
            <a:r>
              <a:rPr lang="en-US" sz="1600" b="1" dirty="0">
                <a:solidFill>
                  <a:schemeClr val="tx1"/>
                </a:solidFill>
              </a:rPr>
              <a:t> and </a:t>
            </a:r>
            <a:r>
              <a:rPr lang="en-US" sz="1600" b="1" i="1" dirty="0">
                <a:solidFill>
                  <a:schemeClr val="tx1"/>
                </a:solidFill>
              </a:rPr>
              <a:t>hazardous situations </a:t>
            </a:r>
            <a:r>
              <a:rPr lang="en-US" sz="1600" b="1" dirty="0">
                <a:solidFill>
                  <a:schemeClr val="tx1"/>
                </a:solidFill>
              </a:rPr>
              <a:t>associated with a </a:t>
            </a:r>
            <a:r>
              <a:rPr lang="en-US" sz="1600" b="1" i="1" dirty="0">
                <a:solidFill>
                  <a:schemeClr val="tx1"/>
                </a:solidFill>
              </a:rPr>
              <a:t>medical device</a:t>
            </a:r>
            <a:r>
              <a:rPr lang="en-US" sz="1600" dirty="0">
                <a:solidFill>
                  <a:schemeClr val="tx1"/>
                </a:solidFill>
              </a:rPr>
              <a:t>… estimating and evaluating the associated risks… controlling these risks, and monitoring the effectiveness of the risk control measures</a:t>
            </a:r>
            <a:r>
              <a:rPr lang="en-US" sz="1600" b="0" i="0" u="none" strike="noStrike" baseline="0" dirty="0">
                <a:solidFill>
                  <a:schemeClr val="tx1"/>
                </a:solidFill>
              </a:rPr>
              <a:t>.”</a:t>
            </a:r>
          </a:p>
          <a:p>
            <a:pPr marL="228600" indent="-228600">
              <a:lnSpc>
                <a:spcPct val="100000"/>
              </a:lnSpc>
              <a:spcBef>
                <a:spcPts val="0"/>
              </a:spcBef>
              <a:spcAft>
                <a:spcPts val="600"/>
              </a:spcAft>
              <a:buFont typeface="Arial" panose="020B0604020202020204" pitchFamily="34" charset="0"/>
              <a:buChar char="•"/>
            </a:pPr>
            <a:r>
              <a:rPr lang="en-US" sz="1600" b="0" i="0" u="none" strike="noStrike" baseline="0" dirty="0">
                <a:solidFill>
                  <a:schemeClr val="tx1"/>
                </a:solidFill>
              </a:rPr>
              <a:t>Any changes to Benefit-Risk Analysis or overall residual risk (still acceptable?)</a:t>
            </a:r>
          </a:p>
        </p:txBody>
      </p:sp>
      <p:sp>
        <p:nvSpPr>
          <p:cNvPr id="11" name="TextBox 10">
            <a:extLst>
              <a:ext uri="{FF2B5EF4-FFF2-40B4-BE49-F238E27FC236}">
                <a16:creationId xmlns:a16="http://schemas.microsoft.com/office/drawing/2014/main" id="{2D08C301-ED42-47DE-B66B-81FC2074EFFE}"/>
              </a:ext>
            </a:extLst>
          </p:cNvPr>
          <p:cNvSpPr txBox="1"/>
          <p:nvPr/>
        </p:nvSpPr>
        <p:spPr>
          <a:xfrm>
            <a:off x="633743" y="1587640"/>
            <a:ext cx="3934569" cy="923330"/>
          </a:xfrm>
          <a:prstGeom prst="rect">
            <a:avLst/>
          </a:prstGeom>
          <a:solidFill>
            <a:schemeClr val="accent3">
              <a:lumMod val="20000"/>
              <a:lumOff val="80000"/>
            </a:schemeClr>
          </a:solidFill>
        </p:spPr>
        <p:txBody>
          <a:bodyPr wrap="square" rtlCol="0">
            <a:spAutoFit/>
          </a:bodyPr>
          <a:lstStyle/>
          <a:p>
            <a:pPr algn="ctr"/>
            <a:r>
              <a:rPr lang="en-US" b="1" dirty="0"/>
              <a:t>Risk </a:t>
            </a:r>
            <a:r>
              <a:rPr lang="en-US" b="1" dirty="0">
                <a:solidFill>
                  <a:srgbClr val="0000FF"/>
                </a:solidFill>
              </a:rPr>
              <a:t>begins</a:t>
            </a:r>
            <a:r>
              <a:rPr lang="en-US" b="1" dirty="0"/>
              <a:t> with clinical trial protocol development after device was developed</a:t>
            </a:r>
          </a:p>
        </p:txBody>
      </p:sp>
      <p:sp>
        <p:nvSpPr>
          <p:cNvPr id="12" name="TextBox 11">
            <a:extLst>
              <a:ext uri="{FF2B5EF4-FFF2-40B4-BE49-F238E27FC236}">
                <a16:creationId xmlns:a16="http://schemas.microsoft.com/office/drawing/2014/main" id="{8151027E-06F3-4F11-BB98-A1716708C117}"/>
              </a:ext>
            </a:extLst>
          </p:cNvPr>
          <p:cNvSpPr txBox="1"/>
          <p:nvPr/>
        </p:nvSpPr>
        <p:spPr>
          <a:xfrm>
            <a:off x="4802020" y="1587640"/>
            <a:ext cx="3934569" cy="923330"/>
          </a:xfrm>
          <a:prstGeom prst="rect">
            <a:avLst/>
          </a:prstGeom>
          <a:solidFill>
            <a:schemeClr val="accent3">
              <a:lumMod val="20000"/>
              <a:lumOff val="80000"/>
            </a:schemeClr>
          </a:solidFill>
        </p:spPr>
        <p:txBody>
          <a:bodyPr wrap="square" rtlCol="0">
            <a:spAutoFit/>
          </a:bodyPr>
          <a:lstStyle/>
          <a:p>
            <a:pPr algn="ctr"/>
            <a:r>
              <a:rPr lang="en-US" b="1" dirty="0"/>
              <a:t>Risk Management </a:t>
            </a:r>
            <a:r>
              <a:rPr lang="en-US" b="1" dirty="0">
                <a:solidFill>
                  <a:srgbClr val="0000FF"/>
                </a:solidFill>
              </a:rPr>
              <a:t>begins</a:t>
            </a:r>
            <a:r>
              <a:rPr lang="en-US" b="1" dirty="0"/>
              <a:t> with device idea; trial is in the middle of RM process</a:t>
            </a:r>
          </a:p>
        </p:txBody>
      </p:sp>
      <p:sp>
        <p:nvSpPr>
          <p:cNvPr id="13" name="Arrow: Left 12">
            <a:extLst>
              <a:ext uri="{FF2B5EF4-FFF2-40B4-BE49-F238E27FC236}">
                <a16:creationId xmlns:a16="http://schemas.microsoft.com/office/drawing/2014/main" id="{6D259A66-8BCE-4907-AB9A-AFB2825ECF72}"/>
              </a:ext>
            </a:extLst>
          </p:cNvPr>
          <p:cNvSpPr/>
          <p:nvPr/>
        </p:nvSpPr>
        <p:spPr>
          <a:xfrm>
            <a:off x="4490518" y="3879274"/>
            <a:ext cx="307815" cy="2602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08484866-093B-4698-BF42-42206D328DE7}"/>
              </a:ext>
            </a:extLst>
          </p:cNvPr>
          <p:cNvSpPr/>
          <p:nvPr/>
        </p:nvSpPr>
        <p:spPr>
          <a:xfrm>
            <a:off x="4490518" y="3168713"/>
            <a:ext cx="307815" cy="2602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334A3D67-9368-419D-9671-910FAB34EC7F}"/>
              </a:ext>
            </a:extLst>
          </p:cNvPr>
          <p:cNvSpPr/>
          <p:nvPr/>
        </p:nvSpPr>
        <p:spPr>
          <a:xfrm>
            <a:off x="4490519" y="5110409"/>
            <a:ext cx="307815" cy="2602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A5775D08-37F4-4469-AE6F-D9D4C7D49758}"/>
              </a:ext>
            </a:extLst>
          </p:cNvPr>
          <p:cNvSpPr/>
          <p:nvPr/>
        </p:nvSpPr>
        <p:spPr>
          <a:xfrm>
            <a:off x="4490519" y="5775961"/>
            <a:ext cx="307815" cy="2602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E68C19CB-72D0-42CC-B352-A34CC352A937}"/>
              </a:ext>
            </a:extLst>
          </p:cNvPr>
          <p:cNvSpPr/>
          <p:nvPr/>
        </p:nvSpPr>
        <p:spPr>
          <a:xfrm>
            <a:off x="4529415" y="1930552"/>
            <a:ext cx="307815" cy="26028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50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7EDAA-E230-36D5-4B46-88E563C2E1B3}"/>
              </a:ext>
            </a:extLst>
          </p:cNvPr>
          <p:cNvSpPr>
            <a:spLocks noGrp="1"/>
          </p:cNvSpPr>
          <p:nvPr>
            <p:ph type="title"/>
          </p:nvPr>
        </p:nvSpPr>
        <p:spPr/>
        <p:txBody>
          <a:bodyPr/>
          <a:lstStyle/>
          <a:p>
            <a:r>
              <a:rPr lang="en-US" dirty="0"/>
              <a:t>Course Description</a:t>
            </a:r>
          </a:p>
        </p:txBody>
      </p:sp>
      <p:graphicFrame>
        <p:nvGraphicFramePr>
          <p:cNvPr id="6" name="Content Placeholder 5">
            <a:extLst>
              <a:ext uri="{FF2B5EF4-FFF2-40B4-BE49-F238E27FC236}">
                <a16:creationId xmlns:a16="http://schemas.microsoft.com/office/drawing/2014/main" id="{95CE480E-4312-667C-B2D2-37E5B600E8FE}"/>
              </a:ext>
            </a:extLst>
          </p:cNvPr>
          <p:cNvGraphicFramePr>
            <a:graphicFrameLocks noGrp="1"/>
          </p:cNvGraphicFramePr>
          <p:nvPr>
            <p:ph idx="1"/>
            <p:extLst>
              <p:ext uri="{D42A27DB-BD31-4B8C-83A1-F6EECF244321}">
                <p14:modId xmlns:p14="http://schemas.microsoft.com/office/powerpoint/2010/main" val="2782207947"/>
              </p:ext>
            </p:extLst>
          </p:nvPr>
        </p:nvGraphicFramePr>
        <p:xfrm>
          <a:off x="693174" y="1738076"/>
          <a:ext cx="7757652" cy="424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3" name="Slide Number Placeholder 2"/>
          <p:cNvSpPr>
            <a:spLocks noGrp="1"/>
          </p:cNvSpPr>
          <p:nvPr>
            <p:ph type="sldNum" sz="quarter" idx="12"/>
          </p:nvPr>
        </p:nvSpPr>
        <p:spPr/>
        <p:txBody>
          <a:bodyPr/>
          <a:lstStyle/>
          <a:p>
            <a:fld id="{4AB37DCE-BADD-4184-BBC8-E24EC92EC18B}" type="slidenum">
              <a:rPr lang="en-US" smtClean="0">
                <a:solidFill>
                  <a:srgbClr val="000000">
                    <a:tint val="75000"/>
                  </a:srgbClr>
                </a:solidFill>
              </a:rPr>
              <a:pPr/>
              <a:t>3</a:t>
            </a:fld>
            <a:endParaRPr lang="en-US" dirty="0">
              <a:solidFill>
                <a:srgbClr val="000000">
                  <a:tint val="75000"/>
                </a:srgbClr>
              </a:solidFill>
            </a:endParaRPr>
          </a:p>
        </p:txBody>
      </p:sp>
    </p:spTree>
    <p:extLst>
      <p:ext uri="{BB962C8B-B14F-4D97-AF65-F5344CB8AC3E}">
        <p14:creationId xmlns:p14="http://schemas.microsoft.com/office/powerpoint/2010/main" val="1662304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575C-3CCF-DEFC-D581-336CCE895824}"/>
              </a:ext>
            </a:extLst>
          </p:cNvPr>
          <p:cNvSpPr>
            <a:spLocks noGrp="1"/>
          </p:cNvSpPr>
          <p:nvPr>
            <p:ph type="title"/>
          </p:nvPr>
        </p:nvSpPr>
        <p:spPr>
          <a:xfrm>
            <a:off x="488886" y="195440"/>
            <a:ext cx="8350313" cy="959066"/>
          </a:xfrm>
          <a:noFill/>
        </p:spPr>
        <p:txBody>
          <a:bodyPr>
            <a:normAutofit/>
          </a:bodyPr>
          <a:lstStyle/>
          <a:p>
            <a:r>
              <a:rPr lang="en-US" dirty="0"/>
              <a:t>Does Overlap Change With Time?</a:t>
            </a:r>
          </a:p>
        </p:txBody>
      </p:sp>
      <p:sp>
        <p:nvSpPr>
          <p:cNvPr id="3" name="Content Placeholder 2">
            <a:extLst>
              <a:ext uri="{FF2B5EF4-FFF2-40B4-BE49-F238E27FC236}">
                <a16:creationId xmlns:a16="http://schemas.microsoft.com/office/drawing/2014/main" id="{1996E1AC-C634-8C51-F22E-F5AC485B009F}"/>
              </a:ext>
            </a:extLst>
          </p:cNvPr>
          <p:cNvSpPr>
            <a:spLocks noGrp="1"/>
          </p:cNvSpPr>
          <p:nvPr>
            <p:ph sz="half" idx="1"/>
          </p:nvPr>
        </p:nvSpPr>
        <p:spPr>
          <a:xfrm>
            <a:off x="304799" y="2510971"/>
            <a:ext cx="4267199" cy="3675292"/>
          </a:xfrm>
        </p:spPr>
        <p:txBody>
          <a:bodyPr>
            <a:noAutofit/>
          </a:bodyPr>
          <a:lstStyle/>
          <a:p>
            <a:pPr algn="ctr">
              <a:lnSpc>
                <a:spcPct val="100000"/>
              </a:lnSpc>
              <a:spcBef>
                <a:spcPts val="0"/>
              </a:spcBef>
              <a:spcAft>
                <a:spcPts val="600"/>
              </a:spcAft>
            </a:pPr>
            <a:r>
              <a:rPr lang="en-US" sz="1800" b="1" u="sng" dirty="0">
                <a:solidFill>
                  <a:schemeClr val="tx1"/>
                </a:solidFill>
              </a:rPr>
              <a:t>Trial Risk Management - ISO14155</a:t>
            </a:r>
          </a:p>
          <a:p>
            <a:pPr marL="228600" indent="-228600">
              <a:lnSpc>
                <a:spcPct val="100000"/>
              </a:lnSpc>
              <a:spcBef>
                <a:spcPts val="0"/>
              </a:spcBef>
              <a:spcAft>
                <a:spcPts val="600"/>
              </a:spcAft>
              <a:buFont typeface="Arial" panose="020B0604020202020204" pitchFamily="34" charset="0"/>
              <a:buChar char="•"/>
            </a:pPr>
            <a:r>
              <a:rPr lang="en-US" sz="1800" b="1" dirty="0">
                <a:solidFill>
                  <a:schemeClr val="tx1"/>
                </a:solidFill>
              </a:rPr>
              <a:t>Residual </a:t>
            </a:r>
            <a:r>
              <a:rPr lang="en-US" sz="1800" b="1" dirty="0">
                <a:solidFill>
                  <a:srgbClr val="FF0000"/>
                </a:solidFill>
              </a:rPr>
              <a:t>risks</a:t>
            </a:r>
            <a:r>
              <a:rPr lang="en-US" sz="1800" b="1" dirty="0">
                <a:solidFill>
                  <a:schemeClr val="tx1"/>
                </a:solidFill>
              </a:rPr>
              <a:t> </a:t>
            </a:r>
            <a:r>
              <a:rPr lang="en-US" sz="1800" dirty="0">
                <a:solidFill>
                  <a:schemeClr val="tx1"/>
                </a:solidFill>
              </a:rPr>
              <a:t>(risk analysis and trial subject risks) must be </a:t>
            </a:r>
            <a:r>
              <a:rPr lang="en-US" sz="1800" b="1" dirty="0">
                <a:solidFill>
                  <a:schemeClr val="tx1"/>
                </a:solidFill>
              </a:rPr>
              <a:t>balanced by subject benefits</a:t>
            </a:r>
            <a:r>
              <a:rPr lang="en-US" sz="1800" dirty="0">
                <a:solidFill>
                  <a:schemeClr val="tx1"/>
                </a:solidFill>
              </a:rPr>
              <a:t>.</a:t>
            </a:r>
          </a:p>
          <a:p>
            <a:pPr marL="228600" indent="-228600">
              <a:lnSpc>
                <a:spcPct val="100000"/>
              </a:lnSpc>
              <a:spcBef>
                <a:spcPts val="0"/>
              </a:spcBef>
              <a:spcAft>
                <a:spcPts val="600"/>
              </a:spcAft>
              <a:buFont typeface="Arial" panose="020B0604020202020204" pitchFamily="34" charset="0"/>
              <a:buChar char="•"/>
            </a:pPr>
            <a:r>
              <a:rPr lang="en-US" sz="1800" b="1" dirty="0">
                <a:solidFill>
                  <a:schemeClr val="tx1"/>
                </a:solidFill>
              </a:rPr>
              <a:t>Systematic </a:t>
            </a:r>
            <a:r>
              <a:rPr lang="en-US" sz="1800" b="1" dirty="0">
                <a:solidFill>
                  <a:srgbClr val="FF0000"/>
                </a:solidFill>
              </a:rPr>
              <a:t>risk</a:t>
            </a:r>
            <a:r>
              <a:rPr lang="en-US" sz="1800" b="1" dirty="0">
                <a:solidFill>
                  <a:schemeClr val="tx1"/>
                </a:solidFill>
              </a:rPr>
              <a:t> identification and mitigation </a:t>
            </a:r>
            <a:r>
              <a:rPr lang="en-US" sz="1800" dirty="0">
                <a:solidFill>
                  <a:schemeClr val="tx1"/>
                </a:solidFill>
              </a:rPr>
              <a:t>must be ongoing during medical device investigations.</a:t>
            </a:r>
          </a:p>
          <a:p>
            <a:pPr marL="228600" indent="-228600">
              <a:lnSpc>
                <a:spcPct val="100000"/>
              </a:lnSpc>
              <a:spcBef>
                <a:spcPts val="0"/>
              </a:spcBef>
              <a:spcAft>
                <a:spcPts val="600"/>
              </a:spcAft>
              <a:buFont typeface="Arial" panose="020B0604020202020204" pitchFamily="34" charset="0"/>
              <a:buChar char="•"/>
            </a:pPr>
            <a:r>
              <a:rPr lang="en-US" sz="1800" b="1" dirty="0">
                <a:solidFill>
                  <a:schemeClr val="tx1"/>
                </a:solidFill>
              </a:rPr>
              <a:t>Predefined </a:t>
            </a:r>
            <a:r>
              <a:rPr lang="en-US" sz="1800" b="1" dirty="0">
                <a:solidFill>
                  <a:srgbClr val="FF0000"/>
                </a:solidFill>
              </a:rPr>
              <a:t>risk</a:t>
            </a:r>
            <a:r>
              <a:rPr lang="en-US" sz="1800" b="1" dirty="0">
                <a:solidFill>
                  <a:schemeClr val="tx1"/>
                </a:solidFill>
              </a:rPr>
              <a:t> acceptability thresholds </a:t>
            </a:r>
            <a:r>
              <a:rPr lang="en-US" sz="1800" dirty="0">
                <a:solidFill>
                  <a:schemeClr val="tx1"/>
                </a:solidFill>
              </a:rPr>
              <a:t>(e.g., failure rates, accuracy) trigger risk assessments / more risk controls as needed!</a:t>
            </a:r>
          </a:p>
        </p:txBody>
      </p:sp>
      <p:sp>
        <p:nvSpPr>
          <p:cNvPr id="5" name="Slide Number Placeholder 4">
            <a:extLst>
              <a:ext uri="{FF2B5EF4-FFF2-40B4-BE49-F238E27FC236}">
                <a16:creationId xmlns:a16="http://schemas.microsoft.com/office/drawing/2014/main" id="{49ADA659-DA6A-FBC5-D234-7915C3AE4F35}"/>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30</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9E719637-2282-F207-7AD7-D2DF03BA5FB0}"/>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8" name="Content Placeholder 7">
            <a:extLst>
              <a:ext uri="{FF2B5EF4-FFF2-40B4-BE49-F238E27FC236}">
                <a16:creationId xmlns:a16="http://schemas.microsoft.com/office/drawing/2014/main" id="{7372E757-1098-4974-9583-F6E88D74AA08}"/>
              </a:ext>
            </a:extLst>
          </p:cNvPr>
          <p:cNvSpPr>
            <a:spLocks noGrp="1"/>
          </p:cNvSpPr>
          <p:nvPr>
            <p:ph sz="half" idx="13"/>
          </p:nvPr>
        </p:nvSpPr>
        <p:spPr>
          <a:xfrm>
            <a:off x="4571999" y="2510970"/>
            <a:ext cx="4191000" cy="3675293"/>
          </a:xfrm>
        </p:spPr>
        <p:txBody>
          <a:bodyPr>
            <a:normAutofit/>
          </a:bodyPr>
          <a:lstStyle/>
          <a:p>
            <a:pPr algn="ctr">
              <a:lnSpc>
                <a:spcPct val="100000"/>
              </a:lnSpc>
              <a:spcBef>
                <a:spcPts val="0"/>
              </a:spcBef>
              <a:spcAft>
                <a:spcPts val="600"/>
              </a:spcAft>
            </a:pPr>
            <a:r>
              <a:rPr lang="en-US" sz="1800" b="1" u="sng" dirty="0">
                <a:solidFill>
                  <a:schemeClr val="tx1"/>
                </a:solidFill>
              </a:rPr>
              <a:t>D</a:t>
            </a:r>
            <a:r>
              <a:rPr lang="en-US" sz="1800" b="1" u="sng" baseline="0" dirty="0">
                <a:solidFill>
                  <a:schemeClr val="tx1"/>
                </a:solidFill>
                <a:latin typeface="+mj-lt"/>
              </a:rPr>
              <a:t>evice </a:t>
            </a:r>
            <a:r>
              <a:rPr lang="en-US" sz="1800" b="1" u="sng" dirty="0">
                <a:solidFill>
                  <a:schemeClr val="tx1"/>
                </a:solidFill>
              </a:rPr>
              <a:t>R</a:t>
            </a:r>
            <a:r>
              <a:rPr lang="en-US" sz="1800" b="1" u="sng" baseline="0" dirty="0">
                <a:solidFill>
                  <a:schemeClr val="tx1"/>
                </a:solidFill>
                <a:latin typeface="+mj-lt"/>
              </a:rPr>
              <a:t>isk</a:t>
            </a:r>
            <a:r>
              <a:rPr lang="en-US" sz="1800" b="1" u="sng" dirty="0">
                <a:solidFill>
                  <a:schemeClr val="tx1"/>
                </a:solidFill>
              </a:rPr>
              <a:t> M</a:t>
            </a:r>
            <a:r>
              <a:rPr lang="en-US" sz="1800" b="1" u="sng" baseline="0" dirty="0">
                <a:solidFill>
                  <a:schemeClr val="tx1"/>
                </a:solidFill>
                <a:latin typeface="+mj-lt"/>
              </a:rPr>
              <a:t>anagement – </a:t>
            </a:r>
            <a:r>
              <a:rPr lang="en-US" sz="1800" b="1" u="sng" dirty="0">
                <a:solidFill>
                  <a:schemeClr val="tx1"/>
                </a:solidFill>
              </a:rPr>
              <a:t>ISO14971</a:t>
            </a:r>
          </a:p>
          <a:p>
            <a:pPr marL="228600" indent="-228600">
              <a:lnSpc>
                <a:spcPct val="100000"/>
              </a:lnSpc>
              <a:spcBef>
                <a:spcPts val="0"/>
              </a:spcBef>
              <a:spcAft>
                <a:spcPts val="600"/>
              </a:spcAft>
              <a:buFont typeface="Arial" panose="020B0604020202020204" pitchFamily="34" charset="0"/>
              <a:buChar char="•"/>
            </a:pPr>
            <a:r>
              <a:rPr lang="en-US" sz="1800" dirty="0">
                <a:solidFill>
                  <a:schemeClr val="tx1"/>
                </a:solidFill>
              </a:rPr>
              <a:t>Includes </a:t>
            </a:r>
            <a:r>
              <a:rPr lang="en-US" sz="1800" b="1" dirty="0">
                <a:solidFill>
                  <a:srgbClr val="FF0000"/>
                </a:solidFill>
              </a:rPr>
              <a:t>risk</a:t>
            </a:r>
            <a:r>
              <a:rPr lang="en-US" sz="1800" dirty="0">
                <a:solidFill>
                  <a:schemeClr val="tx1"/>
                </a:solidFill>
              </a:rPr>
              <a:t> analysis, evaluation, control, “production and post-production activities”</a:t>
            </a:r>
          </a:p>
          <a:p>
            <a:pPr marL="228600" indent="-228600">
              <a:lnSpc>
                <a:spcPct val="100000"/>
              </a:lnSpc>
              <a:spcBef>
                <a:spcPts val="0"/>
              </a:spcBef>
              <a:spcAft>
                <a:spcPts val="600"/>
              </a:spcAft>
              <a:buFont typeface="Arial" panose="020B0604020202020204" pitchFamily="34" charset="0"/>
              <a:buChar char="•"/>
            </a:pPr>
            <a:r>
              <a:rPr lang="en-US" sz="1800" dirty="0">
                <a:solidFill>
                  <a:schemeClr val="tx1"/>
                </a:solidFill>
              </a:rPr>
              <a:t>Manages </a:t>
            </a:r>
            <a:r>
              <a:rPr lang="en-US" sz="1800" b="1" i="1" dirty="0">
                <a:solidFill>
                  <a:schemeClr val="tx1"/>
                </a:solidFill>
              </a:rPr>
              <a:t>potential </a:t>
            </a:r>
            <a:r>
              <a:rPr lang="en-US" sz="1800" b="1" i="1" dirty="0">
                <a:solidFill>
                  <a:srgbClr val="FF0000"/>
                </a:solidFill>
              </a:rPr>
              <a:t>hazards</a:t>
            </a:r>
            <a:r>
              <a:rPr lang="en-US" sz="1800" b="1" i="1" dirty="0">
                <a:solidFill>
                  <a:schemeClr val="tx1"/>
                </a:solidFill>
              </a:rPr>
              <a:t> </a:t>
            </a:r>
            <a:r>
              <a:rPr lang="en-US" sz="1800" dirty="0">
                <a:solidFill>
                  <a:schemeClr val="tx1"/>
                </a:solidFill>
              </a:rPr>
              <a:t>from design, materials, or manufacturing flaws that </a:t>
            </a:r>
            <a:r>
              <a:rPr lang="en-US" sz="1800" i="1" u="sng" dirty="0">
                <a:solidFill>
                  <a:schemeClr val="tx1"/>
                </a:solidFill>
              </a:rPr>
              <a:t>could</a:t>
            </a:r>
            <a:r>
              <a:rPr lang="en-US" sz="1800" dirty="0">
                <a:solidFill>
                  <a:schemeClr val="tx1"/>
                </a:solidFill>
              </a:rPr>
              <a:t> compromise device safety or functionality</a:t>
            </a:r>
          </a:p>
          <a:p>
            <a:pPr marL="228600" indent="-228600">
              <a:lnSpc>
                <a:spcPct val="100000"/>
              </a:lnSpc>
              <a:spcBef>
                <a:spcPts val="0"/>
              </a:spcBef>
              <a:spcAft>
                <a:spcPts val="600"/>
              </a:spcAft>
              <a:buFont typeface="Arial" panose="020B0604020202020204" pitchFamily="34" charset="0"/>
              <a:buChar char="•"/>
            </a:pPr>
            <a:r>
              <a:rPr lang="en-US" sz="1800" dirty="0">
                <a:solidFill>
                  <a:schemeClr val="tx1"/>
                </a:solidFill>
              </a:rPr>
              <a:t>After clinical trial/s, before marketing, manufacturer must review and report if risk management file is appropriate / acceptable</a:t>
            </a:r>
          </a:p>
        </p:txBody>
      </p:sp>
      <p:sp>
        <p:nvSpPr>
          <p:cNvPr id="11" name="TextBox 10">
            <a:extLst>
              <a:ext uri="{FF2B5EF4-FFF2-40B4-BE49-F238E27FC236}">
                <a16:creationId xmlns:a16="http://schemas.microsoft.com/office/drawing/2014/main" id="{2D08C301-ED42-47DE-B66B-81FC2074EFFE}"/>
              </a:ext>
            </a:extLst>
          </p:cNvPr>
          <p:cNvSpPr txBox="1"/>
          <p:nvPr/>
        </p:nvSpPr>
        <p:spPr>
          <a:xfrm>
            <a:off x="488887" y="1588293"/>
            <a:ext cx="3757183" cy="646331"/>
          </a:xfrm>
          <a:prstGeom prst="rect">
            <a:avLst/>
          </a:prstGeom>
          <a:solidFill>
            <a:schemeClr val="accent3">
              <a:lumMod val="20000"/>
              <a:lumOff val="80000"/>
            </a:schemeClr>
          </a:solidFill>
        </p:spPr>
        <p:txBody>
          <a:bodyPr wrap="square" rtlCol="0">
            <a:spAutoFit/>
          </a:bodyPr>
          <a:lstStyle/>
          <a:p>
            <a:pPr algn="ctr"/>
            <a:r>
              <a:rPr lang="en-US" b="1" dirty="0"/>
              <a:t>Risks are learned during clinical trial</a:t>
            </a:r>
          </a:p>
        </p:txBody>
      </p:sp>
      <p:sp>
        <p:nvSpPr>
          <p:cNvPr id="12" name="TextBox 11">
            <a:extLst>
              <a:ext uri="{FF2B5EF4-FFF2-40B4-BE49-F238E27FC236}">
                <a16:creationId xmlns:a16="http://schemas.microsoft.com/office/drawing/2014/main" id="{8151027E-06F3-4F11-BB98-A1716708C117}"/>
              </a:ext>
            </a:extLst>
          </p:cNvPr>
          <p:cNvSpPr txBox="1"/>
          <p:nvPr/>
        </p:nvSpPr>
        <p:spPr>
          <a:xfrm>
            <a:off x="4771172" y="1588293"/>
            <a:ext cx="3883942" cy="646331"/>
          </a:xfrm>
          <a:prstGeom prst="rect">
            <a:avLst/>
          </a:prstGeom>
          <a:solidFill>
            <a:schemeClr val="accent3">
              <a:lumMod val="20000"/>
              <a:lumOff val="80000"/>
            </a:schemeClr>
          </a:solidFill>
        </p:spPr>
        <p:txBody>
          <a:bodyPr wrap="square" rtlCol="0">
            <a:spAutoFit/>
          </a:bodyPr>
          <a:lstStyle/>
          <a:p>
            <a:pPr algn="ctr"/>
            <a:r>
              <a:rPr lang="en-US" b="1" dirty="0"/>
              <a:t>Benefit-Risk Profile needs to be updated in the RM File</a:t>
            </a:r>
          </a:p>
        </p:txBody>
      </p:sp>
      <p:sp>
        <p:nvSpPr>
          <p:cNvPr id="7" name="Arrow: Left-Right 6">
            <a:extLst>
              <a:ext uri="{FF2B5EF4-FFF2-40B4-BE49-F238E27FC236}">
                <a16:creationId xmlns:a16="http://schemas.microsoft.com/office/drawing/2014/main" id="{D602F0CF-DF16-4647-8AAA-16C28B49A45A}"/>
              </a:ext>
            </a:extLst>
          </p:cNvPr>
          <p:cNvSpPr/>
          <p:nvPr/>
        </p:nvSpPr>
        <p:spPr>
          <a:xfrm>
            <a:off x="4246071" y="3303718"/>
            <a:ext cx="525101" cy="24444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A4ED8757-A359-4000-8691-1A90A8053299}"/>
              </a:ext>
            </a:extLst>
          </p:cNvPr>
          <p:cNvSpPr/>
          <p:nvPr/>
        </p:nvSpPr>
        <p:spPr>
          <a:xfrm>
            <a:off x="4246070" y="5273026"/>
            <a:ext cx="525101" cy="24444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375C3D73-09BF-4992-BD34-F23CBB868062}"/>
              </a:ext>
            </a:extLst>
          </p:cNvPr>
          <p:cNvSpPr/>
          <p:nvPr/>
        </p:nvSpPr>
        <p:spPr>
          <a:xfrm>
            <a:off x="4246071" y="4226394"/>
            <a:ext cx="525101" cy="24444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43A89AD4-6C97-45DD-A46B-E34B42408A61}"/>
              </a:ext>
            </a:extLst>
          </p:cNvPr>
          <p:cNvSpPr/>
          <p:nvPr/>
        </p:nvSpPr>
        <p:spPr>
          <a:xfrm>
            <a:off x="4246069" y="1821421"/>
            <a:ext cx="525101" cy="24444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25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575C-3CCF-DEFC-D581-336CCE895824}"/>
              </a:ext>
            </a:extLst>
          </p:cNvPr>
          <p:cNvSpPr>
            <a:spLocks noGrp="1"/>
          </p:cNvSpPr>
          <p:nvPr>
            <p:ph type="title"/>
          </p:nvPr>
        </p:nvSpPr>
        <p:spPr>
          <a:xfrm>
            <a:off x="497940" y="195440"/>
            <a:ext cx="8265059" cy="959066"/>
          </a:xfrm>
          <a:noFill/>
        </p:spPr>
        <p:txBody>
          <a:bodyPr>
            <a:normAutofit/>
          </a:bodyPr>
          <a:lstStyle/>
          <a:p>
            <a:r>
              <a:rPr lang="en-US" dirty="0"/>
              <a:t>Does Risk Overlap End?</a:t>
            </a:r>
          </a:p>
        </p:txBody>
      </p:sp>
      <p:sp>
        <p:nvSpPr>
          <p:cNvPr id="3" name="Content Placeholder 2">
            <a:extLst>
              <a:ext uri="{FF2B5EF4-FFF2-40B4-BE49-F238E27FC236}">
                <a16:creationId xmlns:a16="http://schemas.microsoft.com/office/drawing/2014/main" id="{1996E1AC-C634-8C51-F22E-F5AC485B009F}"/>
              </a:ext>
            </a:extLst>
          </p:cNvPr>
          <p:cNvSpPr>
            <a:spLocks noGrp="1"/>
          </p:cNvSpPr>
          <p:nvPr>
            <p:ph sz="half" idx="1"/>
          </p:nvPr>
        </p:nvSpPr>
        <p:spPr>
          <a:xfrm>
            <a:off x="304800" y="2287984"/>
            <a:ext cx="4191000" cy="4031673"/>
          </a:xfrm>
        </p:spPr>
        <p:txBody>
          <a:bodyPr>
            <a:noAutofit/>
          </a:bodyPr>
          <a:lstStyle/>
          <a:p>
            <a:pPr algn="ctr">
              <a:lnSpc>
                <a:spcPct val="100000"/>
              </a:lnSpc>
              <a:spcBef>
                <a:spcPts val="0"/>
              </a:spcBef>
              <a:spcAft>
                <a:spcPts val="600"/>
              </a:spcAft>
            </a:pPr>
            <a:r>
              <a:rPr lang="en-US" sz="1400" b="1" u="sng" dirty="0">
                <a:solidFill>
                  <a:schemeClr val="tx1"/>
                </a:solidFill>
              </a:rPr>
              <a:t>Clinical Trial Risk Management - ISO14155</a:t>
            </a:r>
          </a:p>
          <a:p>
            <a:pPr marL="228600" indent="-228600">
              <a:lnSpc>
                <a:spcPct val="100000"/>
              </a:lnSpc>
              <a:spcBef>
                <a:spcPts val="0"/>
              </a:spcBef>
              <a:spcAft>
                <a:spcPts val="600"/>
              </a:spcAft>
              <a:buFont typeface="Arial" panose="020B0604020202020204" pitchFamily="34" charset="0"/>
              <a:buChar char="•"/>
            </a:pPr>
            <a:r>
              <a:rPr lang="en-US" sz="1400" dirty="0">
                <a:solidFill>
                  <a:schemeClr val="tx1"/>
                </a:solidFill>
              </a:rPr>
              <a:t>Close out (Section 8) trial when completed, futile or unacceptable </a:t>
            </a:r>
            <a:r>
              <a:rPr lang="en-US" sz="1400" b="1" dirty="0">
                <a:solidFill>
                  <a:schemeClr val="accent3"/>
                </a:solidFill>
              </a:rPr>
              <a:t>risk</a:t>
            </a:r>
            <a:r>
              <a:rPr lang="en-US" sz="1400" b="1" dirty="0">
                <a:solidFill>
                  <a:schemeClr val="tx1"/>
                </a:solidFill>
              </a:rPr>
              <a:t> </a:t>
            </a:r>
            <a:r>
              <a:rPr lang="en-US" sz="1400" dirty="0">
                <a:solidFill>
                  <a:schemeClr val="tx1"/>
                </a:solidFill>
              </a:rPr>
              <a:t>was not controlled/mitigated (may require expedited regulatory reporting)</a:t>
            </a:r>
          </a:p>
          <a:p>
            <a:pPr marL="228600" indent="-228600">
              <a:lnSpc>
                <a:spcPct val="100000"/>
              </a:lnSpc>
              <a:spcBef>
                <a:spcPts val="0"/>
              </a:spcBef>
              <a:spcAft>
                <a:spcPts val="600"/>
              </a:spcAft>
              <a:buFont typeface="Arial" panose="020B0604020202020204" pitchFamily="34" charset="0"/>
              <a:buChar char="•"/>
            </a:pPr>
            <a:r>
              <a:rPr lang="en-US" sz="1400" dirty="0">
                <a:solidFill>
                  <a:schemeClr val="tx1"/>
                </a:solidFill>
              </a:rPr>
              <a:t>Clinical Investigation Report (Section 8.4) is a “critical appraisal of the results compared to the objectives of the clinical investigation” and must be entered in publicly available database</a:t>
            </a:r>
          </a:p>
          <a:p>
            <a:pPr marL="228600" lvl="2" indent="-228600"/>
            <a:r>
              <a:rPr lang="en-US" sz="1400" b="1" dirty="0">
                <a:solidFill>
                  <a:schemeClr val="accent3"/>
                </a:solidFill>
              </a:rPr>
              <a:t>Risk</a:t>
            </a:r>
            <a:r>
              <a:rPr lang="en-US" sz="1400" dirty="0"/>
              <a:t> Assessment and Conclusions (Section 8.5) is a “formal review of risk information should be… </a:t>
            </a:r>
            <a:r>
              <a:rPr lang="en-US" sz="1400" b="1" i="1" u="sng" dirty="0"/>
              <a:t>fed into</a:t>
            </a:r>
            <a:r>
              <a:rPr lang="en-US" sz="1400" dirty="0"/>
              <a:t> the </a:t>
            </a:r>
            <a:r>
              <a:rPr lang="en-US" sz="1400" b="1" dirty="0">
                <a:solidFill>
                  <a:schemeClr val="accent3"/>
                </a:solidFill>
              </a:rPr>
              <a:t>risk</a:t>
            </a:r>
            <a:r>
              <a:rPr lang="en-US" sz="1400" dirty="0"/>
              <a:t> analysis and clinical evaluation with an update of the benefit-</a:t>
            </a:r>
            <a:r>
              <a:rPr lang="en-US" sz="1400" b="1" dirty="0">
                <a:solidFill>
                  <a:schemeClr val="accent3"/>
                </a:solidFill>
              </a:rPr>
              <a:t>risk </a:t>
            </a:r>
            <a:r>
              <a:rPr lang="en-US" sz="1400" dirty="0"/>
              <a:t>conclusions”</a:t>
            </a:r>
          </a:p>
          <a:p>
            <a:pPr marL="228600" lvl="2" indent="-228600"/>
            <a:r>
              <a:rPr lang="en-US" sz="1400" b="1" dirty="0">
                <a:solidFill>
                  <a:schemeClr val="accent3"/>
                </a:solidFill>
              </a:rPr>
              <a:t>Risks</a:t>
            </a:r>
            <a:r>
              <a:rPr lang="en-US" sz="1400" dirty="0"/>
              <a:t> must be traceable form clinical trial to RM file and all labeling updated with new benefits and </a:t>
            </a:r>
            <a:r>
              <a:rPr lang="en-US" sz="1400" b="1" dirty="0">
                <a:solidFill>
                  <a:schemeClr val="accent3"/>
                </a:solidFill>
              </a:rPr>
              <a:t>risks</a:t>
            </a:r>
            <a:r>
              <a:rPr lang="en-US" sz="1400" dirty="0"/>
              <a:t> estimates</a:t>
            </a:r>
          </a:p>
          <a:p>
            <a:pPr marL="228600" indent="-228600">
              <a:lnSpc>
                <a:spcPct val="100000"/>
              </a:lnSpc>
              <a:spcBef>
                <a:spcPts val="0"/>
              </a:spcBef>
              <a:spcAft>
                <a:spcPts val="600"/>
              </a:spcAft>
              <a:buFont typeface="Arial" panose="020B0604020202020204" pitchFamily="34" charset="0"/>
              <a:buChar char="•"/>
            </a:pPr>
            <a:endParaRPr lang="en-US" sz="1400" dirty="0">
              <a:solidFill>
                <a:schemeClr val="tx1"/>
              </a:solidFill>
            </a:endParaRPr>
          </a:p>
        </p:txBody>
      </p:sp>
      <p:sp>
        <p:nvSpPr>
          <p:cNvPr id="5" name="Slide Number Placeholder 4">
            <a:extLst>
              <a:ext uri="{FF2B5EF4-FFF2-40B4-BE49-F238E27FC236}">
                <a16:creationId xmlns:a16="http://schemas.microsoft.com/office/drawing/2014/main" id="{49ADA659-DA6A-FBC5-D234-7915C3AE4F35}"/>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31</a:t>
            </a:fld>
            <a:endParaRPr lang="en-US" dirty="0">
              <a:solidFill>
                <a:srgbClr val="000000">
                  <a:tint val="75000"/>
                </a:srgbClr>
              </a:solidFill>
            </a:endParaRPr>
          </a:p>
        </p:txBody>
      </p:sp>
      <p:sp>
        <p:nvSpPr>
          <p:cNvPr id="4" name="Footer Placeholder 3">
            <a:extLst>
              <a:ext uri="{FF2B5EF4-FFF2-40B4-BE49-F238E27FC236}">
                <a16:creationId xmlns:a16="http://schemas.microsoft.com/office/drawing/2014/main" id="{9E719637-2282-F207-7AD7-D2DF03BA5FB0}"/>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8" name="Content Placeholder 7">
            <a:extLst>
              <a:ext uri="{FF2B5EF4-FFF2-40B4-BE49-F238E27FC236}">
                <a16:creationId xmlns:a16="http://schemas.microsoft.com/office/drawing/2014/main" id="{7372E757-1098-4974-9583-F6E88D74AA08}"/>
              </a:ext>
            </a:extLst>
          </p:cNvPr>
          <p:cNvSpPr>
            <a:spLocks noGrp="1"/>
          </p:cNvSpPr>
          <p:nvPr>
            <p:ph sz="half" idx="13"/>
          </p:nvPr>
        </p:nvSpPr>
        <p:spPr>
          <a:xfrm>
            <a:off x="4571999" y="2287984"/>
            <a:ext cx="4191000" cy="3898279"/>
          </a:xfrm>
        </p:spPr>
        <p:txBody>
          <a:bodyPr>
            <a:normAutofit/>
          </a:bodyPr>
          <a:lstStyle/>
          <a:p>
            <a:pPr algn="ctr">
              <a:lnSpc>
                <a:spcPct val="100000"/>
              </a:lnSpc>
              <a:spcBef>
                <a:spcPts val="0"/>
              </a:spcBef>
              <a:spcAft>
                <a:spcPts val="600"/>
              </a:spcAft>
            </a:pPr>
            <a:r>
              <a:rPr lang="en-US" sz="1400" b="1" u="sng" dirty="0">
                <a:solidFill>
                  <a:schemeClr val="tx1"/>
                </a:solidFill>
              </a:rPr>
              <a:t>D</a:t>
            </a:r>
            <a:r>
              <a:rPr lang="en-US" sz="1400" b="1" u="sng" baseline="0" dirty="0">
                <a:solidFill>
                  <a:schemeClr val="tx1"/>
                </a:solidFill>
                <a:latin typeface="+mj-lt"/>
              </a:rPr>
              <a:t>evice </a:t>
            </a:r>
            <a:r>
              <a:rPr lang="en-US" sz="1400" b="1" u="sng" dirty="0">
                <a:solidFill>
                  <a:schemeClr val="tx1"/>
                </a:solidFill>
              </a:rPr>
              <a:t>R</a:t>
            </a:r>
            <a:r>
              <a:rPr lang="en-US" sz="1400" b="1" u="sng" baseline="0" dirty="0">
                <a:solidFill>
                  <a:schemeClr val="tx1"/>
                </a:solidFill>
                <a:latin typeface="+mj-lt"/>
              </a:rPr>
              <a:t>isk</a:t>
            </a:r>
            <a:r>
              <a:rPr lang="en-US" sz="1400" b="1" u="sng" dirty="0">
                <a:solidFill>
                  <a:schemeClr val="tx1"/>
                </a:solidFill>
              </a:rPr>
              <a:t> M</a:t>
            </a:r>
            <a:r>
              <a:rPr lang="en-US" sz="1400" b="1" u="sng" baseline="0" dirty="0">
                <a:solidFill>
                  <a:schemeClr val="tx1"/>
                </a:solidFill>
                <a:latin typeface="+mj-lt"/>
              </a:rPr>
              <a:t>anagement - </a:t>
            </a:r>
            <a:r>
              <a:rPr lang="en-US" sz="1400" b="1" u="sng" dirty="0">
                <a:solidFill>
                  <a:schemeClr val="tx1"/>
                </a:solidFill>
              </a:rPr>
              <a:t>ISO14971</a:t>
            </a:r>
          </a:p>
          <a:p>
            <a:pPr marL="228600" indent="-228600">
              <a:lnSpc>
                <a:spcPct val="100000"/>
              </a:lnSpc>
              <a:spcBef>
                <a:spcPts val="0"/>
              </a:spcBef>
              <a:spcAft>
                <a:spcPts val="600"/>
              </a:spcAft>
              <a:buFont typeface="Arial" panose="020B0604020202020204" pitchFamily="34" charset="0"/>
              <a:buChar char="•"/>
            </a:pPr>
            <a:r>
              <a:rPr lang="en-US" sz="1400" b="1" i="0" u="none" strike="noStrike" baseline="0" dirty="0">
                <a:solidFill>
                  <a:schemeClr val="accent3"/>
                </a:solidFill>
              </a:rPr>
              <a:t>Risk</a:t>
            </a:r>
            <a:r>
              <a:rPr lang="en-US" sz="1400" b="0" i="0" u="none" strike="noStrike" baseline="0" dirty="0">
                <a:solidFill>
                  <a:schemeClr val="tx1"/>
                </a:solidFill>
              </a:rPr>
              <a:t> management is </a:t>
            </a:r>
            <a:r>
              <a:rPr lang="en-US" sz="1400" b="1" i="0" u="sng" strike="noStrike" baseline="0" dirty="0">
                <a:solidFill>
                  <a:schemeClr val="tx1"/>
                </a:solidFill>
              </a:rPr>
              <a:t>ongoing</a:t>
            </a:r>
            <a:r>
              <a:rPr lang="en-US" sz="1400" b="0" i="0" u="none" strike="noStrike" baseline="0" dirty="0">
                <a:solidFill>
                  <a:schemeClr val="tx1"/>
                </a:solidFill>
              </a:rPr>
              <a:t> until device is </a:t>
            </a:r>
            <a:r>
              <a:rPr lang="en-US" sz="1400" b="0" i="1" u="none" strike="noStrike" baseline="0" dirty="0">
                <a:solidFill>
                  <a:schemeClr val="tx1"/>
                </a:solidFill>
              </a:rPr>
              <a:t>obsoleted</a:t>
            </a:r>
            <a:r>
              <a:rPr lang="en-US" sz="1400" b="0" i="0" u="none" strike="noStrike" baseline="0" dirty="0">
                <a:solidFill>
                  <a:schemeClr val="tx1"/>
                </a:solidFill>
              </a:rPr>
              <a:t> as a “systematic… tasks of </a:t>
            </a:r>
            <a:r>
              <a:rPr lang="en-US" sz="1400" b="1" i="0" u="none" strike="noStrike" baseline="0" dirty="0">
                <a:solidFill>
                  <a:schemeClr val="tx1"/>
                </a:solidFill>
              </a:rPr>
              <a:t>analyzing, evaluating, controlling and monitoring </a:t>
            </a:r>
            <a:r>
              <a:rPr lang="en-US" sz="1400" b="1" i="1" u="none" strike="noStrike" baseline="0" dirty="0">
                <a:solidFill>
                  <a:schemeClr val="accent3"/>
                </a:solidFill>
              </a:rPr>
              <a:t>risk</a:t>
            </a:r>
            <a:r>
              <a:rPr lang="en-US" sz="1400" b="0" i="1" u="none" strike="noStrike" baseline="0" dirty="0">
                <a:solidFill>
                  <a:schemeClr val="tx1"/>
                </a:solidFill>
              </a:rPr>
              <a:t>”</a:t>
            </a:r>
          </a:p>
          <a:p>
            <a:pPr marL="228600" indent="-228600">
              <a:lnSpc>
                <a:spcPct val="100000"/>
              </a:lnSpc>
              <a:spcBef>
                <a:spcPts val="0"/>
              </a:spcBef>
              <a:spcAft>
                <a:spcPts val="600"/>
              </a:spcAft>
              <a:buFont typeface="Arial" panose="020B0604020202020204" pitchFamily="34" charset="0"/>
              <a:buChar char="•"/>
            </a:pPr>
            <a:r>
              <a:rPr lang="en-US" sz="1400" dirty="0">
                <a:solidFill>
                  <a:schemeClr val="tx1"/>
                </a:solidFill>
              </a:rPr>
              <a:t>must include “</a:t>
            </a:r>
            <a:r>
              <a:rPr lang="en-US" sz="1400" b="1" dirty="0">
                <a:solidFill>
                  <a:schemeClr val="tx1"/>
                </a:solidFill>
              </a:rPr>
              <a:t>identifying </a:t>
            </a:r>
            <a:r>
              <a:rPr lang="en-US" sz="1400" b="1" i="1" dirty="0">
                <a:solidFill>
                  <a:schemeClr val="tx1"/>
                </a:solidFill>
              </a:rPr>
              <a:t>hazards</a:t>
            </a:r>
            <a:r>
              <a:rPr lang="en-US" sz="1400" b="1" dirty="0">
                <a:solidFill>
                  <a:schemeClr val="tx1"/>
                </a:solidFill>
              </a:rPr>
              <a:t> and </a:t>
            </a:r>
            <a:r>
              <a:rPr lang="en-US" sz="1400" b="1" i="1" dirty="0">
                <a:solidFill>
                  <a:schemeClr val="tx1"/>
                </a:solidFill>
              </a:rPr>
              <a:t>hazardous situations </a:t>
            </a:r>
            <a:r>
              <a:rPr lang="en-US" sz="1400" b="1" dirty="0">
                <a:solidFill>
                  <a:schemeClr val="tx1"/>
                </a:solidFill>
              </a:rPr>
              <a:t>associated with a </a:t>
            </a:r>
            <a:r>
              <a:rPr lang="en-US" sz="1400" b="1" i="1" dirty="0">
                <a:solidFill>
                  <a:schemeClr val="tx1"/>
                </a:solidFill>
              </a:rPr>
              <a:t>medical device</a:t>
            </a:r>
            <a:r>
              <a:rPr lang="en-US" sz="1400" dirty="0">
                <a:solidFill>
                  <a:schemeClr val="tx1"/>
                </a:solidFill>
              </a:rPr>
              <a:t>… estimating and evaluating the associated </a:t>
            </a:r>
            <a:r>
              <a:rPr lang="en-US" sz="1400" b="1" dirty="0">
                <a:solidFill>
                  <a:schemeClr val="accent3"/>
                </a:solidFill>
              </a:rPr>
              <a:t>risks</a:t>
            </a:r>
            <a:r>
              <a:rPr lang="en-US" sz="1400" dirty="0">
                <a:solidFill>
                  <a:schemeClr val="tx1"/>
                </a:solidFill>
              </a:rPr>
              <a:t>… controlling these risks, and monitoring the effectiveness of the risk control measures</a:t>
            </a:r>
            <a:r>
              <a:rPr lang="en-US" sz="1400" b="0" i="0" u="none" strike="noStrike" baseline="0" dirty="0">
                <a:solidFill>
                  <a:schemeClr val="tx1"/>
                </a:solidFill>
              </a:rPr>
              <a:t>.”</a:t>
            </a:r>
          </a:p>
          <a:p>
            <a:pPr marL="228600" indent="-228600">
              <a:lnSpc>
                <a:spcPct val="100000"/>
              </a:lnSpc>
              <a:spcBef>
                <a:spcPts val="0"/>
              </a:spcBef>
              <a:spcAft>
                <a:spcPts val="600"/>
              </a:spcAft>
              <a:buFont typeface="Arial" panose="020B0604020202020204" pitchFamily="34" charset="0"/>
              <a:buChar char="•"/>
            </a:pPr>
            <a:r>
              <a:rPr lang="en-US" sz="1400" dirty="0">
                <a:solidFill>
                  <a:schemeClr val="tx1"/>
                </a:solidFill>
              </a:rPr>
              <a:t>Including </a:t>
            </a:r>
            <a:r>
              <a:rPr lang="en-US" sz="1400" b="1" dirty="0">
                <a:solidFill>
                  <a:schemeClr val="accent3"/>
                </a:solidFill>
              </a:rPr>
              <a:t>risk</a:t>
            </a:r>
            <a:r>
              <a:rPr lang="en-US" sz="1400" dirty="0">
                <a:solidFill>
                  <a:schemeClr val="tx1"/>
                </a:solidFill>
              </a:rPr>
              <a:t> analysis, evaluation, control as well as “production and post-production activities”</a:t>
            </a:r>
          </a:p>
          <a:p>
            <a:pPr marL="228600" indent="-228600">
              <a:lnSpc>
                <a:spcPct val="100000"/>
              </a:lnSpc>
              <a:spcBef>
                <a:spcPts val="0"/>
              </a:spcBef>
              <a:spcAft>
                <a:spcPts val="600"/>
              </a:spcAft>
              <a:buFont typeface="Arial" panose="020B0604020202020204" pitchFamily="34" charset="0"/>
              <a:buChar char="•"/>
            </a:pPr>
            <a:r>
              <a:rPr lang="en-US" sz="1400" dirty="0">
                <a:solidFill>
                  <a:schemeClr val="tx1"/>
                </a:solidFill>
              </a:rPr>
              <a:t>Also manages </a:t>
            </a:r>
            <a:r>
              <a:rPr lang="en-US" sz="1400" b="1" i="1" dirty="0">
                <a:solidFill>
                  <a:schemeClr val="tx1"/>
                </a:solidFill>
              </a:rPr>
              <a:t>potential hazards </a:t>
            </a:r>
            <a:r>
              <a:rPr lang="en-US" sz="1400" dirty="0">
                <a:solidFill>
                  <a:schemeClr val="tx1"/>
                </a:solidFill>
              </a:rPr>
              <a:t>arising from design, materials, or manufacturing flaws that could compromise device safety or functionality</a:t>
            </a:r>
          </a:p>
        </p:txBody>
      </p:sp>
      <p:sp>
        <p:nvSpPr>
          <p:cNvPr id="11" name="TextBox 10">
            <a:extLst>
              <a:ext uri="{FF2B5EF4-FFF2-40B4-BE49-F238E27FC236}">
                <a16:creationId xmlns:a16="http://schemas.microsoft.com/office/drawing/2014/main" id="{2D08C301-ED42-47DE-B66B-81FC2074EFFE}"/>
              </a:ext>
            </a:extLst>
          </p:cNvPr>
          <p:cNvSpPr txBox="1"/>
          <p:nvPr/>
        </p:nvSpPr>
        <p:spPr>
          <a:xfrm>
            <a:off x="606583" y="1558839"/>
            <a:ext cx="3885445" cy="646331"/>
          </a:xfrm>
          <a:prstGeom prst="rect">
            <a:avLst/>
          </a:prstGeom>
          <a:solidFill>
            <a:schemeClr val="accent3">
              <a:lumMod val="20000"/>
              <a:lumOff val="80000"/>
            </a:schemeClr>
          </a:solidFill>
        </p:spPr>
        <p:txBody>
          <a:bodyPr wrap="square" rtlCol="0">
            <a:spAutoFit/>
          </a:bodyPr>
          <a:lstStyle/>
          <a:p>
            <a:pPr algn="ctr"/>
            <a:r>
              <a:rPr lang="en-US" b="1" dirty="0"/>
              <a:t> Clinical trial reports must document benefits and risks</a:t>
            </a:r>
          </a:p>
        </p:txBody>
      </p:sp>
      <p:sp>
        <p:nvSpPr>
          <p:cNvPr id="12" name="TextBox 11">
            <a:extLst>
              <a:ext uri="{FF2B5EF4-FFF2-40B4-BE49-F238E27FC236}">
                <a16:creationId xmlns:a16="http://schemas.microsoft.com/office/drawing/2014/main" id="{8151027E-06F3-4F11-BB98-A1716708C117}"/>
              </a:ext>
            </a:extLst>
          </p:cNvPr>
          <p:cNvSpPr txBox="1"/>
          <p:nvPr/>
        </p:nvSpPr>
        <p:spPr>
          <a:xfrm>
            <a:off x="4767404" y="1552579"/>
            <a:ext cx="3885445" cy="646331"/>
          </a:xfrm>
          <a:prstGeom prst="rect">
            <a:avLst/>
          </a:prstGeom>
          <a:solidFill>
            <a:schemeClr val="accent3">
              <a:lumMod val="20000"/>
              <a:lumOff val="80000"/>
            </a:schemeClr>
          </a:solidFill>
        </p:spPr>
        <p:txBody>
          <a:bodyPr wrap="square" rtlCol="0">
            <a:spAutoFit/>
          </a:bodyPr>
          <a:lstStyle/>
          <a:p>
            <a:pPr algn="ctr"/>
            <a:r>
              <a:rPr lang="en-US" b="1" dirty="0"/>
              <a:t>RM reports must be updated throughout device lifetime</a:t>
            </a:r>
          </a:p>
        </p:txBody>
      </p:sp>
      <p:sp>
        <p:nvSpPr>
          <p:cNvPr id="6" name="Arrow: Right 5">
            <a:extLst>
              <a:ext uri="{FF2B5EF4-FFF2-40B4-BE49-F238E27FC236}">
                <a16:creationId xmlns:a16="http://schemas.microsoft.com/office/drawing/2014/main" id="{879BC67D-3AFF-4374-B8B4-7F1DC5DFE5B0}"/>
              </a:ext>
            </a:extLst>
          </p:cNvPr>
          <p:cNvSpPr/>
          <p:nvPr/>
        </p:nvSpPr>
        <p:spPr>
          <a:xfrm>
            <a:off x="4495800" y="2869949"/>
            <a:ext cx="275376" cy="2082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378E994-6BBB-4CB5-957D-C987D7F5DF17}"/>
              </a:ext>
            </a:extLst>
          </p:cNvPr>
          <p:cNvSpPr/>
          <p:nvPr/>
        </p:nvSpPr>
        <p:spPr>
          <a:xfrm>
            <a:off x="4495800" y="3599093"/>
            <a:ext cx="275376" cy="2082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ECF4BE1-98B7-486B-BFAD-F90A9FBF2108}"/>
              </a:ext>
            </a:extLst>
          </p:cNvPr>
          <p:cNvSpPr/>
          <p:nvPr/>
        </p:nvSpPr>
        <p:spPr>
          <a:xfrm>
            <a:off x="4492028" y="4705370"/>
            <a:ext cx="275376" cy="2082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B3975FE-D78F-4B9C-8A07-E63835260DE2}"/>
              </a:ext>
            </a:extLst>
          </p:cNvPr>
          <p:cNvSpPr/>
          <p:nvPr/>
        </p:nvSpPr>
        <p:spPr>
          <a:xfrm>
            <a:off x="4495800" y="5382285"/>
            <a:ext cx="275376" cy="2082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50DCD65-8A21-439D-A4B8-5B7EEC495EBA}"/>
              </a:ext>
            </a:extLst>
          </p:cNvPr>
          <p:cNvSpPr/>
          <p:nvPr/>
        </p:nvSpPr>
        <p:spPr>
          <a:xfrm>
            <a:off x="4492028" y="1753420"/>
            <a:ext cx="275376" cy="20822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0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945E-96E7-43B6-AC4A-E4450DF668AC}"/>
              </a:ext>
            </a:extLst>
          </p:cNvPr>
          <p:cNvSpPr>
            <a:spLocks noGrp="1"/>
          </p:cNvSpPr>
          <p:nvPr>
            <p:ph type="title"/>
          </p:nvPr>
        </p:nvSpPr>
        <p:spPr/>
        <p:txBody>
          <a:bodyPr/>
          <a:lstStyle/>
          <a:p>
            <a:r>
              <a:rPr lang="en-US" dirty="0"/>
              <a:t>How to </a:t>
            </a:r>
            <a:r>
              <a:rPr lang="en-US" dirty="0">
                <a:solidFill>
                  <a:srgbClr val="0000FF"/>
                </a:solidFill>
              </a:rPr>
              <a:t>Communicate</a:t>
            </a:r>
            <a:r>
              <a:rPr lang="en-US" dirty="0"/>
              <a:t> Risk?</a:t>
            </a:r>
          </a:p>
        </p:txBody>
      </p:sp>
      <p:sp>
        <p:nvSpPr>
          <p:cNvPr id="6" name="Text Placeholder 5">
            <a:extLst>
              <a:ext uri="{FF2B5EF4-FFF2-40B4-BE49-F238E27FC236}">
                <a16:creationId xmlns:a16="http://schemas.microsoft.com/office/drawing/2014/main" id="{63522B74-99DF-4C1C-A3A8-FF968ADD7BBC}"/>
              </a:ext>
            </a:extLst>
          </p:cNvPr>
          <p:cNvSpPr>
            <a:spLocks noGrp="1"/>
          </p:cNvSpPr>
          <p:nvPr>
            <p:ph type="body" idx="1"/>
          </p:nvPr>
        </p:nvSpPr>
        <p:spPr>
          <a:solidFill>
            <a:schemeClr val="accent3">
              <a:lumMod val="20000"/>
              <a:lumOff val="80000"/>
            </a:schemeClr>
          </a:solidFill>
        </p:spPr>
        <p:txBody>
          <a:bodyPr/>
          <a:lstStyle/>
          <a:p>
            <a:pPr algn="ctr"/>
            <a:r>
              <a:rPr lang="en-US" dirty="0"/>
              <a:t>ISO14155</a:t>
            </a:r>
          </a:p>
        </p:txBody>
      </p:sp>
      <p:sp>
        <p:nvSpPr>
          <p:cNvPr id="7" name="Content Placeholder 6">
            <a:extLst>
              <a:ext uri="{FF2B5EF4-FFF2-40B4-BE49-F238E27FC236}">
                <a16:creationId xmlns:a16="http://schemas.microsoft.com/office/drawing/2014/main" id="{A2C39340-1AD3-41BD-AD07-E4E51852B48A}"/>
              </a:ext>
            </a:extLst>
          </p:cNvPr>
          <p:cNvSpPr>
            <a:spLocks noGrp="1"/>
          </p:cNvSpPr>
          <p:nvPr>
            <p:ph sz="half" idx="2"/>
          </p:nvPr>
        </p:nvSpPr>
        <p:spPr/>
        <p:txBody>
          <a:bodyPr>
            <a:norm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Document </a:t>
            </a:r>
            <a:r>
              <a:rPr lang="en-US" sz="2000" b="1" dirty="0">
                <a:solidFill>
                  <a:schemeClr val="accent3"/>
                </a:solidFill>
                <a:latin typeface="Times New Roman" panose="02020603050405020304" pitchFamily="18" charset="0"/>
                <a:cs typeface="Times New Roman" panose="02020603050405020304" pitchFamily="18" charset="0"/>
              </a:rPr>
              <a:t>risk</a:t>
            </a:r>
            <a:r>
              <a:rPr lang="en-US" sz="2000" dirty="0">
                <a:latin typeface="Times New Roman" panose="02020603050405020304" pitchFamily="18" charset="0"/>
                <a:cs typeface="Times New Roman" panose="02020603050405020304" pitchFamily="18" charset="0"/>
              </a:rPr>
              <a:t> control measures</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Quality Management System (“</a:t>
            </a:r>
            <a:r>
              <a:rPr lang="en-US" sz="1800" b="0" i="0" u="none" strike="noStrike" baseline="0" dirty="0">
                <a:solidFill>
                  <a:srgbClr val="221E1F"/>
                </a:solidFill>
                <a:latin typeface="Times New Roman" panose="02020603050405020304" pitchFamily="18" charset="0"/>
                <a:cs typeface="Times New Roman" panose="02020603050405020304" pitchFamily="18" charset="0"/>
              </a:rPr>
              <a:t>standard operating procedures, computerized systems, personnel”) </a:t>
            </a:r>
          </a:p>
          <a:p>
            <a:pPr marL="597694" lvl="1" indent="-342900">
              <a:buFont typeface="Wingdings" panose="05000000000000000000" pitchFamily="2" charset="2"/>
              <a:buChar char="ü"/>
            </a:pPr>
            <a:r>
              <a:rPr lang="en-US" sz="1800" b="0" i="0" u="none" strike="noStrike" baseline="0" dirty="0">
                <a:solidFill>
                  <a:srgbClr val="221E1F"/>
                </a:solidFill>
                <a:latin typeface="Times New Roman" panose="02020603050405020304" pitchFamily="18" charset="0"/>
                <a:cs typeface="Times New Roman" panose="02020603050405020304" pitchFamily="18" charset="0"/>
              </a:rPr>
              <a:t>Trial Planning and Conduct (trial design, data collection, informed consent, monitoring, auditing)</a:t>
            </a:r>
          </a:p>
          <a:p>
            <a:pPr marL="597694" lvl="1" indent="-342900">
              <a:buFont typeface="Wingdings" panose="05000000000000000000" pitchFamily="2" charset="2"/>
              <a:buChar char="ü"/>
            </a:pPr>
            <a:r>
              <a:rPr lang="en-US" sz="1800" dirty="0">
                <a:solidFill>
                  <a:srgbClr val="221E1F"/>
                </a:solidFill>
                <a:latin typeface="Times New Roman" panose="02020603050405020304" pitchFamily="18" charset="0"/>
                <a:cs typeface="Times New Roman" panose="02020603050405020304" pitchFamily="18" charset="0"/>
              </a:rPr>
              <a:t>Reporting (report </a:t>
            </a:r>
            <a:r>
              <a:rPr lang="en-US" sz="1800" b="1" dirty="0">
                <a:solidFill>
                  <a:srgbClr val="FF0000"/>
                </a:solidFill>
                <a:latin typeface="Times New Roman" panose="02020603050405020304" pitchFamily="18" charset="0"/>
                <a:cs typeface="Times New Roman" panose="02020603050405020304" pitchFamily="18" charset="0"/>
              </a:rPr>
              <a:t>risks</a:t>
            </a:r>
            <a:r>
              <a:rPr lang="en-US" sz="1800" dirty="0">
                <a:solidFill>
                  <a:srgbClr val="221E1F"/>
                </a:solidFill>
                <a:latin typeface="Times New Roman" panose="02020603050405020304" pitchFamily="18" charset="0"/>
                <a:cs typeface="Times New Roman" panose="02020603050405020304" pitchFamily="18" charset="0"/>
              </a:rPr>
              <a:t> to investigators in real time and formally review </a:t>
            </a:r>
            <a:r>
              <a:rPr lang="en-US" sz="1800" b="1" dirty="0">
                <a:solidFill>
                  <a:srgbClr val="FF0000"/>
                </a:solidFill>
                <a:latin typeface="Times New Roman" panose="02020603050405020304" pitchFamily="18" charset="0"/>
                <a:cs typeface="Times New Roman" panose="02020603050405020304" pitchFamily="18" charset="0"/>
              </a:rPr>
              <a:t>risk</a:t>
            </a:r>
            <a:r>
              <a:rPr lang="en-US" sz="1800" dirty="0">
                <a:solidFill>
                  <a:srgbClr val="221E1F"/>
                </a:solidFill>
                <a:latin typeface="Times New Roman" panose="02020603050405020304" pitchFamily="18" charset="0"/>
                <a:cs typeface="Times New Roman" panose="02020603050405020304" pitchFamily="18" charset="0"/>
              </a:rPr>
              <a:t> information and update benefit-</a:t>
            </a:r>
            <a:r>
              <a:rPr lang="en-US" sz="1800" b="1" dirty="0">
                <a:solidFill>
                  <a:srgbClr val="FF0000"/>
                </a:solidFill>
                <a:latin typeface="Times New Roman" panose="02020603050405020304" pitchFamily="18" charset="0"/>
                <a:cs typeface="Times New Roman" panose="02020603050405020304" pitchFamily="18" charset="0"/>
              </a:rPr>
              <a:t>risk</a:t>
            </a:r>
            <a:r>
              <a:rPr lang="en-US" sz="1800" dirty="0">
                <a:solidFill>
                  <a:srgbClr val="221E1F"/>
                </a:solidFill>
                <a:latin typeface="Times New Roman" panose="02020603050405020304" pitchFamily="18" charset="0"/>
                <a:cs typeface="Times New Roman" panose="02020603050405020304" pitchFamily="18" charset="0"/>
              </a:rPr>
              <a:t> profile in final study report)</a:t>
            </a:r>
            <a:endParaRPr lang="en-US" sz="1800"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95FD1B5F-5F58-420A-B354-A851A8E22ABC}"/>
              </a:ext>
            </a:extLst>
          </p:cNvPr>
          <p:cNvSpPr>
            <a:spLocks noGrp="1"/>
          </p:cNvSpPr>
          <p:nvPr>
            <p:ph type="body" sz="quarter" idx="3"/>
          </p:nvPr>
        </p:nvSpPr>
        <p:spPr>
          <a:xfrm>
            <a:off x="4645820" y="1681163"/>
            <a:ext cx="3870721" cy="823912"/>
          </a:xfrm>
          <a:solidFill>
            <a:schemeClr val="accent3">
              <a:lumMod val="20000"/>
              <a:lumOff val="80000"/>
            </a:schemeClr>
          </a:solidFill>
        </p:spPr>
        <p:txBody>
          <a:bodyPr/>
          <a:lstStyle/>
          <a:p>
            <a:pPr algn="ctr"/>
            <a:r>
              <a:rPr lang="en-US" dirty="0"/>
              <a:t>ISO14971</a:t>
            </a:r>
          </a:p>
        </p:txBody>
      </p:sp>
      <p:sp>
        <p:nvSpPr>
          <p:cNvPr id="10" name="Content Placeholder 9">
            <a:extLst>
              <a:ext uri="{FF2B5EF4-FFF2-40B4-BE49-F238E27FC236}">
                <a16:creationId xmlns:a16="http://schemas.microsoft.com/office/drawing/2014/main" id="{59560B40-8754-4E05-92C3-32883FE4B27B}"/>
              </a:ext>
            </a:extLst>
          </p:cNvPr>
          <p:cNvSpPr>
            <a:spLocks noGrp="1"/>
          </p:cNvSpPr>
          <p:nvPr>
            <p:ph sz="quarter" idx="4"/>
          </p:nvPr>
        </p:nvSpPr>
        <p:spPr/>
        <p:txBody>
          <a:bodyPr>
            <a:norm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Collect and review information</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Production/process</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User</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Supply chain</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Publicly available data</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State of the art changes</a:t>
            </a:r>
          </a:p>
          <a:p>
            <a:pPr marL="342900" indent="-342900">
              <a:buFont typeface="Wingdings" panose="05000000000000000000" pitchFamily="2" charset="2"/>
              <a:buChar char="Ø"/>
            </a:pPr>
            <a:r>
              <a:rPr lang="en-US" sz="2000" b="1" u="sng" dirty="0">
                <a:latin typeface="Times New Roman" panose="02020603050405020304" pitchFamily="18" charset="0"/>
                <a:cs typeface="Times New Roman" panose="02020603050405020304" pitchFamily="18" charset="0"/>
              </a:rPr>
              <a:t>Act on new safety information</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Need to modify device</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Consider recall</a:t>
            </a:r>
          </a:p>
          <a:p>
            <a:pPr marL="597694" lvl="1" indent="-342900">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Escalate to top management (is risk management “suitable”?)</a:t>
            </a:r>
          </a:p>
        </p:txBody>
      </p:sp>
      <p:sp>
        <p:nvSpPr>
          <p:cNvPr id="4" name="Footer Placeholder 3">
            <a:extLst>
              <a:ext uri="{FF2B5EF4-FFF2-40B4-BE49-F238E27FC236}">
                <a16:creationId xmlns:a16="http://schemas.microsoft.com/office/drawing/2014/main" id="{B2FBAF21-5628-4C81-B850-610F09506836}"/>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130295FE-4788-4215-9E40-EEB3CFE9A63A}"/>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32</a:t>
            </a:fld>
            <a:endParaRPr lang="en-US" dirty="0">
              <a:solidFill>
                <a:srgbClr val="000000">
                  <a:tint val="75000"/>
                </a:srgbClr>
              </a:solidFill>
            </a:endParaRPr>
          </a:p>
        </p:txBody>
      </p:sp>
    </p:spTree>
    <p:extLst>
      <p:ext uri="{BB962C8B-B14F-4D97-AF65-F5344CB8AC3E}">
        <p14:creationId xmlns:p14="http://schemas.microsoft.com/office/powerpoint/2010/main" val="421581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53DF-BD25-433C-8F6F-A5B51EE76892}"/>
              </a:ext>
            </a:extLst>
          </p:cNvPr>
          <p:cNvSpPr>
            <a:spLocks noGrp="1"/>
          </p:cNvSpPr>
          <p:nvPr>
            <p:ph type="title"/>
          </p:nvPr>
        </p:nvSpPr>
        <p:spPr>
          <a:xfrm>
            <a:off x="470780" y="198071"/>
            <a:ext cx="8229600" cy="1021130"/>
          </a:xfrm>
        </p:spPr>
        <p:txBody>
          <a:bodyPr>
            <a:normAutofit/>
          </a:bodyPr>
          <a:lstStyle/>
          <a:p>
            <a:r>
              <a:rPr lang="en-US" dirty="0"/>
              <a:t>Trial with ?Unacceptable Risks?</a:t>
            </a:r>
          </a:p>
        </p:txBody>
      </p:sp>
      <p:graphicFrame>
        <p:nvGraphicFramePr>
          <p:cNvPr id="10" name="Content Placeholder 9">
            <a:extLst>
              <a:ext uri="{FF2B5EF4-FFF2-40B4-BE49-F238E27FC236}">
                <a16:creationId xmlns:a16="http://schemas.microsoft.com/office/drawing/2014/main" id="{1687656C-65C8-4465-82EF-E1B971B5EE46}"/>
              </a:ext>
            </a:extLst>
          </p:cNvPr>
          <p:cNvGraphicFramePr>
            <a:graphicFrameLocks noGrp="1"/>
          </p:cNvGraphicFramePr>
          <p:nvPr>
            <p:ph idx="1"/>
            <p:extLst>
              <p:ext uri="{D42A27DB-BD31-4B8C-83A1-F6EECF244321}">
                <p14:modId xmlns:p14="http://schemas.microsoft.com/office/powerpoint/2010/main" val="4074303316"/>
              </p:ext>
            </p:extLst>
          </p:nvPr>
        </p:nvGraphicFramePr>
        <p:xfrm>
          <a:off x="155418" y="1439500"/>
          <a:ext cx="8833164" cy="488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13366F09-4357-45B7-A0BB-F1A236DB94A9}"/>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8" name="Slide Number Placeholder 7">
            <a:extLst>
              <a:ext uri="{FF2B5EF4-FFF2-40B4-BE49-F238E27FC236}">
                <a16:creationId xmlns:a16="http://schemas.microsoft.com/office/drawing/2014/main" id="{A4BB00B9-2743-4469-9EE8-7D6582FCCA83}"/>
              </a:ext>
            </a:extLst>
          </p:cNvPr>
          <p:cNvSpPr>
            <a:spLocks noGrp="1"/>
          </p:cNvSpPr>
          <p:nvPr>
            <p:ph type="sldNum" sz="quarter" idx="12"/>
          </p:nvPr>
        </p:nvSpPr>
        <p:spPr/>
        <p:txBody>
          <a:bodyPr/>
          <a:lstStyle/>
          <a:p>
            <a:fld id="{E41AAC12-465A-44B9-AE9D-B7721E66FDC9}" type="slidenum">
              <a:rPr lang="en-US" smtClean="0"/>
              <a:t>33</a:t>
            </a:fld>
            <a:endParaRPr lang="en-US"/>
          </a:p>
        </p:txBody>
      </p:sp>
    </p:spTree>
    <p:extLst>
      <p:ext uri="{BB962C8B-B14F-4D97-AF65-F5344CB8AC3E}">
        <p14:creationId xmlns:p14="http://schemas.microsoft.com/office/powerpoint/2010/main" val="115285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AAE5-3F6E-648B-91D9-C3391589CAC3}"/>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A109A79-33CF-D708-B6C5-7585604EA393}"/>
              </a:ext>
            </a:extLst>
          </p:cNvPr>
          <p:cNvGraphicFramePr/>
          <p:nvPr>
            <p:extLst>
              <p:ext uri="{D42A27DB-BD31-4B8C-83A1-F6EECF244321}">
                <p14:modId xmlns:p14="http://schemas.microsoft.com/office/powerpoint/2010/main" val="1415838107"/>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81F4105-CE95-3279-8920-368283E24142}"/>
              </a:ext>
            </a:extLst>
          </p:cNvPr>
          <p:cNvSpPr>
            <a:spLocks noGrp="1"/>
          </p:cNvSpPr>
          <p:nvPr>
            <p:ph idx="1"/>
          </p:nvPr>
        </p:nvSpPr>
        <p:spPr/>
        <p:txBody>
          <a:bodyPr>
            <a:normAutofit lnSpcReduction="10000"/>
          </a:bodyPr>
          <a:lstStyle/>
          <a:p>
            <a:r>
              <a:rPr lang="en-US" b="1" dirty="0"/>
              <a:t>What shared responsibility do engineering and clinical teams have under ISO14155 and ISO14971?</a:t>
            </a:r>
          </a:p>
          <a:p>
            <a:pPr marL="514350" indent="-514350">
              <a:buFont typeface="+mj-lt"/>
              <a:buAutoNum type="alphaUcPeriod"/>
            </a:pPr>
            <a:r>
              <a:rPr lang="en-US" dirty="0"/>
              <a:t>Only engineers ensure patient safety through design controls.</a:t>
            </a:r>
          </a:p>
          <a:p>
            <a:pPr marL="514350" indent="-514350">
              <a:buFont typeface="+mj-lt"/>
              <a:buAutoNum type="alphaUcPeriod"/>
            </a:pPr>
            <a:r>
              <a:rPr lang="en-US" dirty="0"/>
              <a:t>Both teams perform risk-benefit analyses to align device design with clinical safety outcomes.</a:t>
            </a:r>
          </a:p>
          <a:p>
            <a:pPr marL="514350" indent="-514350">
              <a:buFont typeface="+mj-lt"/>
              <a:buAutoNum type="alphaUcPeriod"/>
            </a:pPr>
            <a:r>
              <a:rPr lang="en-US" dirty="0"/>
              <a:t>Clinical teams solely validate device performance without reviewing engineering risk data.</a:t>
            </a:r>
          </a:p>
          <a:p>
            <a:pPr marL="514350" indent="-514350">
              <a:buFont typeface="+mj-lt"/>
              <a:buAutoNum type="alphaUcPeriod"/>
            </a:pPr>
            <a:r>
              <a:rPr lang="en-US" dirty="0"/>
              <a:t>Post-market monitoring is delegated to regulatory authorities.</a:t>
            </a:r>
          </a:p>
        </p:txBody>
      </p:sp>
      <p:sp>
        <p:nvSpPr>
          <p:cNvPr id="4" name="Footer Placeholder 3">
            <a:extLst>
              <a:ext uri="{FF2B5EF4-FFF2-40B4-BE49-F238E27FC236}">
                <a16:creationId xmlns:a16="http://schemas.microsoft.com/office/drawing/2014/main" id="{22E171D5-A90D-BEFE-E888-D55E262F35A3}"/>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9B0290DE-4E51-C2ED-E16C-177F3AB7714B}"/>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34</a:t>
            </a:fld>
            <a:endParaRPr lang="en-US" dirty="0">
              <a:solidFill>
                <a:srgbClr val="000000">
                  <a:tint val="75000"/>
                </a:srgbClr>
              </a:solidFill>
            </a:endParaRPr>
          </a:p>
        </p:txBody>
      </p:sp>
    </p:spTree>
    <p:extLst>
      <p:ext uri="{BB962C8B-B14F-4D97-AF65-F5344CB8AC3E}">
        <p14:creationId xmlns:p14="http://schemas.microsoft.com/office/powerpoint/2010/main" val="248459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AAE5-3F6E-648B-91D9-C3391589CAC3}"/>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A109A79-33CF-D708-B6C5-7585604EA393}"/>
              </a:ext>
            </a:extLst>
          </p:cNvPr>
          <p:cNvGraphicFramePr/>
          <p:nvPr>
            <p:extLst>
              <p:ext uri="{D42A27DB-BD31-4B8C-83A1-F6EECF244321}">
                <p14:modId xmlns:p14="http://schemas.microsoft.com/office/powerpoint/2010/main" val="664524364"/>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E81F4105-CE95-3279-8920-368283E24142}"/>
              </a:ext>
            </a:extLst>
          </p:cNvPr>
          <p:cNvSpPr>
            <a:spLocks noGrp="1"/>
          </p:cNvSpPr>
          <p:nvPr>
            <p:ph idx="1"/>
          </p:nvPr>
        </p:nvSpPr>
        <p:spPr/>
        <p:txBody>
          <a:bodyPr>
            <a:normAutofit lnSpcReduction="10000"/>
          </a:bodyPr>
          <a:lstStyle/>
          <a:p>
            <a:r>
              <a:rPr lang="en-US" b="1" dirty="0"/>
              <a:t>What shared responsibility do engineering and clinical teams have under ISO 14155 and ISO 14971?</a:t>
            </a:r>
          </a:p>
          <a:p>
            <a:pPr marL="514350" indent="-514350">
              <a:buFont typeface="+mj-lt"/>
              <a:buAutoNum type="alphaUcPeriod"/>
            </a:pPr>
            <a:r>
              <a:rPr lang="en-US" dirty="0"/>
              <a:t>Only engineers ensure patient safety through design controls.</a:t>
            </a:r>
          </a:p>
          <a:p>
            <a:pPr marL="514350" indent="-514350">
              <a:buFont typeface="+mj-lt"/>
              <a:buAutoNum type="alphaUcPeriod"/>
            </a:pPr>
            <a:r>
              <a:rPr lang="en-US" b="1" dirty="0">
                <a:solidFill>
                  <a:srgbClr val="0000FF"/>
                </a:solidFill>
              </a:rPr>
              <a:t>Both teams perform risk-benefit analyses to align device design with clinical safety outcomes.</a:t>
            </a:r>
          </a:p>
          <a:p>
            <a:pPr marL="514350" indent="-514350">
              <a:buFont typeface="+mj-lt"/>
              <a:buAutoNum type="alphaUcPeriod"/>
            </a:pPr>
            <a:r>
              <a:rPr lang="en-US" dirty="0"/>
              <a:t>Clinical teams solely validate device performance without reviewing engineering risk data.</a:t>
            </a:r>
          </a:p>
          <a:p>
            <a:pPr marL="514350" indent="-514350">
              <a:buFont typeface="+mj-lt"/>
              <a:buAutoNum type="alphaUcPeriod"/>
            </a:pPr>
            <a:r>
              <a:rPr lang="en-US" dirty="0"/>
              <a:t>Post-market monitoring is delegated to regulatory authorities.</a:t>
            </a:r>
          </a:p>
        </p:txBody>
      </p:sp>
      <p:sp>
        <p:nvSpPr>
          <p:cNvPr id="4" name="Footer Placeholder 3">
            <a:extLst>
              <a:ext uri="{FF2B5EF4-FFF2-40B4-BE49-F238E27FC236}">
                <a16:creationId xmlns:a16="http://schemas.microsoft.com/office/drawing/2014/main" id="{22E171D5-A90D-BEFE-E888-D55E262F35A3}"/>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9B0290DE-4E51-C2ED-E16C-177F3AB7714B}"/>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35</a:t>
            </a:fld>
            <a:endParaRPr lang="en-US" dirty="0">
              <a:solidFill>
                <a:srgbClr val="000000">
                  <a:tint val="75000"/>
                </a:srgbClr>
              </a:solidFill>
            </a:endParaRPr>
          </a:p>
        </p:txBody>
      </p:sp>
    </p:spTree>
    <p:extLst>
      <p:ext uri="{BB962C8B-B14F-4D97-AF65-F5344CB8AC3E}">
        <p14:creationId xmlns:p14="http://schemas.microsoft.com/office/powerpoint/2010/main" val="458959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7BA2-60DD-48AC-8A14-D21F8FB04746}"/>
              </a:ext>
            </a:extLst>
          </p:cNvPr>
          <p:cNvSpPr>
            <a:spLocks noGrp="1"/>
          </p:cNvSpPr>
          <p:nvPr>
            <p:ph type="title"/>
          </p:nvPr>
        </p:nvSpPr>
        <p:spPr>
          <a:xfrm>
            <a:off x="461727" y="195441"/>
            <a:ext cx="8247708" cy="1325563"/>
          </a:xfrm>
        </p:spPr>
        <p:txBody>
          <a:bodyPr>
            <a:normAutofit/>
          </a:bodyPr>
          <a:lstStyle/>
          <a:p>
            <a:r>
              <a:rPr lang="en-US" dirty="0"/>
              <a:t>Why are ISO14155 and ISO14971 an “</a:t>
            </a:r>
            <a:r>
              <a:rPr lang="en-US" dirty="0">
                <a:solidFill>
                  <a:srgbClr val="0000FF"/>
                </a:solidFill>
              </a:rPr>
              <a:t>Odd Couple</a:t>
            </a:r>
            <a:r>
              <a:rPr lang="en-US" dirty="0"/>
              <a:t>”?</a:t>
            </a:r>
          </a:p>
        </p:txBody>
      </p:sp>
      <p:sp>
        <p:nvSpPr>
          <p:cNvPr id="3" name="Footer Placeholder 2">
            <a:extLst>
              <a:ext uri="{FF2B5EF4-FFF2-40B4-BE49-F238E27FC236}">
                <a16:creationId xmlns:a16="http://schemas.microsoft.com/office/drawing/2014/main" id="{493988B7-4AF7-436E-8C03-B4FBEA61B898}"/>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A5A68556-03F0-47B7-A77F-AF3220384E32}"/>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36</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8BA0D0FA-8B65-4D24-9E5C-751EB95A8450}"/>
              </a:ext>
            </a:extLst>
          </p:cNvPr>
          <p:cNvSpPr txBox="1"/>
          <p:nvPr/>
        </p:nvSpPr>
        <p:spPr>
          <a:xfrm>
            <a:off x="461727" y="1874728"/>
            <a:ext cx="7749765" cy="3108543"/>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mj-lt"/>
              </a:rPr>
              <a:t>Different languages</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Different timeframes</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Different perspectives</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Different processes</a:t>
            </a:r>
            <a:endParaRPr lang="en-US" dirty="0">
              <a:latin typeface="+mj-lt"/>
            </a:endParaRPr>
          </a:p>
        </p:txBody>
      </p:sp>
    </p:spTree>
    <p:extLst>
      <p:ext uri="{BB962C8B-B14F-4D97-AF65-F5344CB8AC3E}">
        <p14:creationId xmlns:p14="http://schemas.microsoft.com/office/powerpoint/2010/main" val="518371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4315-687D-F228-409D-3714ACCF352A}"/>
              </a:ext>
            </a:extLst>
          </p:cNvPr>
          <p:cNvSpPr>
            <a:spLocks noGrp="1"/>
          </p:cNvSpPr>
          <p:nvPr>
            <p:ph type="title"/>
          </p:nvPr>
        </p:nvSpPr>
        <p:spPr/>
        <p:txBody>
          <a:bodyPr/>
          <a:lstStyle/>
          <a:p>
            <a:r>
              <a:rPr lang="en-US" dirty="0"/>
              <a:t>Why is the Coupling Odd?</a:t>
            </a:r>
          </a:p>
        </p:txBody>
      </p:sp>
      <p:sp>
        <p:nvSpPr>
          <p:cNvPr id="3" name="Content Placeholder 2">
            <a:extLst>
              <a:ext uri="{FF2B5EF4-FFF2-40B4-BE49-F238E27FC236}">
                <a16:creationId xmlns:a16="http://schemas.microsoft.com/office/drawing/2014/main" id="{B91EB079-56FD-4203-6B85-340F6C8C880F}"/>
              </a:ext>
            </a:extLst>
          </p:cNvPr>
          <p:cNvSpPr>
            <a:spLocks noGrp="1"/>
          </p:cNvSpPr>
          <p:nvPr>
            <p:ph idx="1"/>
          </p:nvPr>
        </p:nvSpPr>
        <p:spPr/>
        <p:txBody>
          <a:bodyPr>
            <a:normAutofit/>
          </a:bodyPr>
          <a:lstStyle/>
          <a:p>
            <a:pPr marL="457200" indent="-457200">
              <a:buFont typeface="Wingdings" panose="05000000000000000000" pitchFamily="2" charset="2"/>
              <a:buChar char="Ø"/>
            </a:pPr>
            <a:r>
              <a:rPr lang="en-US" dirty="0"/>
              <a:t>ISO14155 and ISO14971 use different “language”</a:t>
            </a:r>
          </a:p>
          <a:p>
            <a:pPr marL="711994" lvl="1" indent="-457200">
              <a:buFont typeface="Arial" panose="020B0604020202020204" pitchFamily="34" charset="0"/>
              <a:buChar char="•"/>
            </a:pPr>
            <a:r>
              <a:rPr lang="en-US" sz="2400" dirty="0"/>
              <a:t>Engineering </a:t>
            </a:r>
            <a:r>
              <a:rPr lang="en-US" sz="2400" b="1" dirty="0">
                <a:solidFill>
                  <a:srgbClr val="FF0000"/>
                </a:solidFill>
              </a:rPr>
              <a:t>risk</a:t>
            </a:r>
            <a:r>
              <a:rPr lang="en-US" sz="2400" dirty="0"/>
              <a:t>: technology features and device functions</a:t>
            </a:r>
          </a:p>
          <a:p>
            <a:pPr marL="711994" lvl="1" indent="-457200">
              <a:buFont typeface="Arial" panose="020B0604020202020204" pitchFamily="34" charset="0"/>
              <a:buChar char="•"/>
            </a:pPr>
            <a:r>
              <a:rPr lang="en-US" sz="2400" dirty="0"/>
              <a:t>Clinical </a:t>
            </a:r>
            <a:r>
              <a:rPr lang="en-US" sz="2400" b="1" dirty="0">
                <a:solidFill>
                  <a:srgbClr val="FF0000"/>
                </a:solidFill>
              </a:rPr>
              <a:t>risk</a:t>
            </a:r>
            <a:r>
              <a:rPr lang="en-US" sz="2400" dirty="0"/>
              <a:t>: patient symptoms and treatment effects</a:t>
            </a:r>
          </a:p>
          <a:p>
            <a:pPr marL="457200" indent="-457200">
              <a:buFont typeface="Wingdings" panose="05000000000000000000" pitchFamily="2" charset="2"/>
              <a:buChar char="Ø"/>
            </a:pPr>
            <a:r>
              <a:rPr lang="en-US" dirty="0"/>
              <a:t>ISO14971 is operational throughout the device lifecycle, while ISO14155 is only during clinical trials. </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r>
              <a:rPr lang="en-US" i="1" dirty="0"/>
              <a:t>Bridging engineering and clinical perspectives can be challenging due to differing terminologies, methodologies and goals.</a:t>
            </a:r>
          </a:p>
        </p:txBody>
      </p:sp>
      <p:sp>
        <p:nvSpPr>
          <p:cNvPr id="4" name="Footer Placeholder 3">
            <a:extLst>
              <a:ext uri="{FF2B5EF4-FFF2-40B4-BE49-F238E27FC236}">
                <a16:creationId xmlns:a16="http://schemas.microsoft.com/office/drawing/2014/main" id="{E493D8D2-2135-A3AD-364B-1C264F72AB1F}"/>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B5DB927B-02B3-EC3A-882A-3166298F8DE0}"/>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37</a:t>
            </a:fld>
            <a:endParaRPr lang="en-US" dirty="0">
              <a:solidFill>
                <a:srgbClr val="000000">
                  <a:tint val="75000"/>
                </a:srgbClr>
              </a:solidFill>
            </a:endParaRPr>
          </a:p>
        </p:txBody>
      </p:sp>
    </p:spTree>
    <p:extLst>
      <p:ext uri="{BB962C8B-B14F-4D97-AF65-F5344CB8AC3E}">
        <p14:creationId xmlns:p14="http://schemas.microsoft.com/office/powerpoint/2010/main" val="3489824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81550C-8F5D-22F8-EC59-FEA4BBE7E647}"/>
              </a:ext>
            </a:extLst>
          </p:cNvPr>
          <p:cNvPicPr>
            <a:picLocks noChangeAspect="1"/>
          </p:cNvPicPr>
          <p:nvPr/>
        </p:nvPicPr>
        <p:blipFill>
          <a:blip r:embed="rId2"/>
          <a:stretch>
            <a:fillRect/>
          </a:stretch>
        </p:blipFill>
        <p:spPr>
          <a:xfrm>
            <a:off x="406400" y="0"/>
            <a:ext cx="8432800" cy="6105195"/>
          </a:xfrm>
          <a:prstGeom prst="rect">
            <a:avLst/>
          </a:prstGeom>
        </p:spPr>
      </p:pic>
      <p:sp>
        <p:nvSpPr>
          <p:cNvPr id="3" name="Footer Placeholder 2">
            <a:extLst>
              <a:ext uri="{FF2B5EF4-FFF2-40B4-BE49-F238E27FC236}">
                <a16:creationId xmlns:a16="http://schemas.microsoft.com/office/drawing/2014/main" id="{C4D3C5FD-4A93-2513-1D6B-5F87D692F54D}"/>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4E1978D9-3061-CF0A-4647-5DCBADCC1CDC}"/>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38</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679B1EBB-3BB9-98A1-0C30-CF52BA340F3E}"/>
              </a:ext>
            </a:extLst>
          </p:cNvPr>
          <p:cNvSpPr txBox="1"/>
          <p:nvPr/>
        </p:nvSpPr>
        <p:spPr>
          <a:xfrm>
            <a:off x="3028950" y="6088708"/>
            <a:ext cx="3468255" cy="276999"/>
          </a:xfrm>
          <a:prstGeom prst="rect">
            <a:avLst/>
          </a:prstGeom>
          <a:noFill/>
        </p:spPr>
        <p:txBody>
          <a:bodyPr wrap="square">
            <a:spAutoFit/>
          </a:bodyPr>
          <a:lstStyle/>
          <a:p>
            <a:r>
              <a:rPr lang="en-US" sz="1200" dirty="0">
                <a:latin typeface="+mj-lt"/>
                <a:hlinkClick r:id="rId3"/>
              </a:rPr>
              <a:t>Perception vs Perspective - What is the difference?</a:t>
            </a:r>
            <a:endParaRPr lang="en-US" sz="1200" dirty="0">
              <a:latin typeface="+mj-lt"/>
            </a:endParaRPr>
          </a:p>
        </p:txBody>
      </p:sp>
      <p:sp>
        <p:nvSpPr>
          <p:cNvPr id="7" name="Title 6">
            <a:extLst>
              <a:ext uri="{FF2B5EF4-FFF2-40B4-BE49-F238E27FC236}">
                <a16:creationId xmlns:a16="http://schemas.microsoft.com/office/drawing/2014/main" id="{5CB77812-FB94-4D20-95EE-B846D93FECC0}"/>
              </a:ext>
            </a:extLst>
          </p:cNvPr>
          <p:cNvSpPr>
            <a:spLocks noGrp="1"/>
          </p:cNvSpPr>
          <p:nvPr>
            <p:ph type="title"/>
          </p:nvPr>
        </p:nvSpPr>
        <p:spPr>
          <a:xfrm>
            <a:off x="304800" y="195441"/>
            <a:ext cx="2057400" cy="1832535"/>
          </a:xfrm>
        </p:spPr>
        <p:txBody>
          <a:bodyPr/>
          <a:lstStyle/>
          <a:p>
            <a:r>
              <a:rPr lang="en-US" dirty="0"/>
              <a:t>How Do You See </a:t>
            </a:r>
            <a:r>
              <a:rPr lang="en-US" dirty="0">
                <a:solidFill>
                  <a:srgbClr val="FF0000"/>
                </a:solidFill>
              </a:rPr>
              <a:t>Risk</a:t>
            </a:r>
            <a:r>
              <a:rPr lang="en-US" dirty="0"/>
              <a:t>?</a:t>
            </a:r>
          </a:p>
        </p:txBody>
      </p:sp>
      <p:sp>
        <p:nvSpPr>
          <p:cNvPr id="9" name="TextBox 8">
            <a:extLst>
              <a:ext uri="{FF2B5EF4-FFF2-40B4-BE49-F238E27FC236}">
                <a16:creationId xmlns:a16="http://schemas.microsoft.com/office/drawing/2014/main" id="{FE41CE93-7CD3-40CB-A946-ADC3B0F52A47}"/>
              </a:ext>
            </a:extLst>
          </p:cNvPr>
          <p:cNvSpPr txBox="1"/>
          <p:nvPr/>
        </p:nvSpPr>
        <p:spPr>
          <a:xfrm>
            <a:off x="7260878" y="4627867"/>
            <a:ext cx="1578322" cy="1477328"/>
          </a:xfrm>
          <a:prstGeom prst="rect">
            <a:avLst/>
          </a:prstGeom>
          <a:noFill/>
        </p:spPr>
        <p:txBody>
          <a:bodyPr wrap="square" rtlCol="0">
            <a:spAutoFit/>
          </a:bodyPr>
          <a:lstStyle/>
          <a:p>
            <a:pPr algn="ctr"/>
            <a:r>
              <a:rPr lang="en-US" dirty="0"/>
              <a:t>Different </a:t>
            </a:r>
            <a:r>
              <a:rPr lang="en-US" i="1" dirty="0"/>
              <a:t>perspectives</a:t>
            </a:r>
            <a:r>
              <a:rPr lang="en-US" dirty="0"/>
              <a:t> can lead to “odd” challenges</a:t>
            </a:r>
          </a:p>
        </p:txBody>
      </p:sp>
    </p:spTree>
    <p:extLst>
      <p:ext uri="{BB962C8B-B14F-4D97-AF65-F5344CB8AC3E}">
        <p14:creationId xmlns:p14="http://schemas.microsoft.com/office/powerpoint/2010/main" val="403542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55F4-E371-46C4-8CB8-032D15E3F215}"/>
              </a:ext>
            </a:extLst>
          </p:cNvPr>
          <p:cNvSpPr>
            <a:spLocks noGrp="1"/>
          </p:cNvSpPr>
          <p:nvPr>
            <p:ph type="title"/>
          </p:nvPr>
        </p:nvSpPr>
        <p:spPr>
          <a:xfrm>
            <a:off x="466725" y="195441"/>
            <a:ext cx="8286750" cy="6006183"/>
          </a:xfrm>
        </p:spPr>
        <p:txBody>
          <a:bodyPr/>
          <a:lstStyle/>
          <a:p>
            <a:pPr algn="ctr"/>
            <a:r>
              <a:rPr lang="en-US" dirty="0"/>
              <a:t>Case Study and Group Activity</a:t>
            </a:r>
          </a:p>
        </p:txBody>
      </p:sp>
      <p:sp>
        <p:nvSpPr>
          <p:cNvPr id="3" name="Footer Placeholder 2">
            <a:extLst>
              <a:ext uri="{FF2B5EF4-FFF2-40B4-BE49-F238E27FC236}">
                <a16:creationId xmlns:a16="http://schemas.microsoft.com/office/drawing/2014/main" id="{D263BBEE-9839-4A10-902F-95254B434FB0}"/>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C29C96DA-5190-4156-A15B-8227A10BAB71}"/>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39</a:t>
            </a:fld>
            <a:endParaRPr lang="en-US" dirty="0">
              <a:solidFill>
                <a:srgbClr val="000000">
                  <a:tint val="75000"/>
                </a:srgbClr>
              </a:solidFill>
            </a:endParaRPr>
          </a:p>
        </p:txBody>
      </p:sp>
    </p:spTree>
    <p:extLst>
      <p:ext uri="{BB962C8B-B14F-4D97-AF65-F5344CB8AC3E}">
        <p14:creationId xmlns:p14="http://schemas.microsoft.com/office/powerpoint/2010/main" val="110199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C551-43CD-49B7-A7F2-4DB7880059F5}"/>
              </a:ext>
            </a:extLst>
          </p:cNvPr>
          <p:cNvSpPr>
            <a:spLocks noGrp="1"/>
          </p:cNvSpPr>
          <p:nvPr>
            <p:ph type="title"/>
          </p:nvPr>
        </p:nvSpPr>
        <p:spPr>
          <a:xfrm>
            <a:off x="488888" y="198071"/>
            <a:ext cx="8220548" cy="1021130"/>
          </a:xfrm>
        </p:spPr>
        <p:txBody>
          <a:bodyPr/>
          <a:lstStyle/>
          <a:p>
            <a:r>
              <a:rPr lang="en-US" dirty="0"/>
              <a:t>Key Messages</a:t>
            </a:r>
          </a:p>
        </p:txBody>
      </p:sp>
      <p:sp>
        <p:nvSpPr>
          <p:cNvPr id="3" name="Content Placeholder 2">
            <a:extLst>
              <a:ext uri="{FF2B5EF4-FFF2-40B4-BE49-F238E27FC236}">
                <a16:creationId xmlns:a16="http://schemas.microsoft.com/office/drawing/2014/main" id="{257BC42F-8AB4-41E9-B0C2-F31E6D7FFF30}"/>
              </a:ext>
            </a:extLst>
          </p:cNvPr>
          <p:cNvSpPr>
            <a:spLocks noGrp="1"/>
          </p:cNvSpPr>
          <p:nvPr>
            <p:ph idx="1"/>
          </p:nvPr>
        </p:nvSpPr>
        <p:spPr>
          <a:xfrm>
            <a:off x="488887" y="1883121"/>
            <a:ext cx="8220548" cy="4293842"/>
          </a:xfrm>
        </p:spPr>
        <p:txBody>
          <a:bodyPr>
            <a:normAutofit/>
          </a:bodyPr>
          <a:lstStyle/>
          <a:p>
            <a:pPr marL="514350" indent="-514350">
              <a:buAutoNum type="arabicParenR"/>
            </a:pPr>
            <a:r>
              <a:rPr lang="en-US" dirty="0"/>
              <a:t>ISO14155 and ISO14971 are not aligned</a:t>
            </a:r>
          </a:p>
          <a:p>
            <a:pPr marL="514350" indent="-514350">
              <a:buAutoNum type="arabicParenR"/>
            </a:pPr>
            <a:r>
              <a:rPr lang="en-US" dirty="0"/>
              <a:t>Risk is approached from different perspectives</a:t>
            </a:r>
          </a:p>
          <a:p>
            <a:pPr marL="514350" indent="-514350">
              <a:buAutoNum type="arabicParenR"/>
            </a:pPr>
            <a:r>
              <a:rPr lang="en-US" dirty="0"/>
              <a:t>Clinical trials need “standardized” risk management</a:t>
            </a:r>
          </a:p>
          <a:p>
            <a:pPr marL="514350" indent="-514350">
              <a:buAutoNum type="arabicParenR"/>
            </a:pPr>
            <a:r>
              <a:rPr lang="en-US" dirty="0"/>
              <a:t>Risk management has </a:t>
            </a:r>
            <a:r>
              <a:rPr lang="en-US" i="1" dirty="0"/>
              <a:t>clinical </a:t>
            </a:r>
            <a:r>
              <a:rPr lang="en-US" b="1" i="1" dirty="0"/>
              <a:t>inputs</a:t>
            </a:r>
            <a:r>
              <a:rPr lang="en-US" i="1" dirty="0"/>
              <a:t> and </a:t>
            </a:r>
            <a:r>
              <a:rPr lang="en-US" b="1" i="1" dirty="0"/>
              <a:t>outputs</a:t>
            </a:r>
            <a:endParaRPr lang="en-US" i="1" dirty="0"/>
          </a:p>
          <a:p>
            <a:pPr marL="514350" indent="-514350">
              <a:buAutoNum type="arabicParenR"/>
            </a:pPr>
            <a:r>
              <a:rPr lang="en-US" dirty="0"/>
              <a:t>Risk Management File must integrate </a:t>
            </a:r>
            <a:r>
              <a:rPr lang="en-US" i="1" dirty="0"/>
              <a:t>clinical benefit and risk data</a:t>
            </a:r>
            <a:r>
              <a:rPr lang="en-US" dirty="0"/>
              <a:t> in REAL time</a:t>
            </a:r>
          </a:p>
          <a:p>
            <a:pPr marL="514350" indent="-514350" algn="ctr">
              <a:buAutoNum type="arabicParenR"/>
            </a:pPr>
            <a:endParaRPr lang="en-US" b="1" dirty="0">
              <a:solidFill>
                <a:srgbClr val="0000FF"/>
              </a:solidFill>
            </a:endParaRPr>
          </a:p>
          <a:p>
            <a:pPr algn="ctr"/>
            <a:r>
              <a:rPr lang="en-US" b="1" dirty="0">
                <a:solidFill>
                  <a:srgbClr val="0000FF"/>
                </a:solidFill>
              </a:rPr>
              <a:t>LET’S COMMUNICATE BETTER!</a:t>
            </a:r>
          </a:p>
        </p:txBody>
      </p:sp>
      <p:sp>
        <p:nvSpPr>
          <p:cNvPr id="4" name="Footer Placeholder 3">
            <a:extLst>
              <a:ext uri="{FF2B5EF4-FFF2-40B4-BE49-F238E27FC236}">
                <a16:creationId xmlns:a16="http://schemas.microsoft.com/office/drawing/2014/main" id="{B935FD40-20DE-4B77-840A-AC9A73E93A8A}"/>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EDD3A00-CE3C-49B2-AC27-C6AEB3DED521}"/>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a:t>
            </a:fld>
            <a:endParaRPr lang="en-US" dirty="0">
              <a:solidFill>
                <a:srgbClr val="000000">
                  <a:tint val="75000"/>
                </a:srgbClr>
              </a:solidFill>
            </a:endParaRPr>
          </a:p>
        </p:txBody>
      </p:sp>
    </p:spTree>
    <p:extLst>
      <p:ext uri="{BB962C8B-B14F-4D97-AF65-F5344CB8AC3E}">
        <p14:creationId xmlns:p14="http://schemas.microsoft.com/office/powerpoint/2010/main" val="1666994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B08A-B770-4D40-A43D-36858213E48D}"/>
              </a:ext>
            </a:extLst>
          </p:cNvPr>
          <p:cNvSpPr>
            <a:spLocks noGrp="1"/>
          </p:cNvSpPr>
          <p:nvPr>
            <p:ph type="title"/>
          </p:nvPr>
        </p:nvSpPr>
        <p:spPr>
          <a:xfrm>
            <a:off x="479834" y="198071"/>
            <a:ext cx="8390004" cy="1021130"/>
          </a:xfrm>
        </p:spPr>
        <p:txBody>
          <a:bodyPr/>
          <a:lstStyle/>
          <a:p>
            <a:r>
              <a:rPr lang="en-US" dirty="0"/>
              <a:t>Case Study Introduction</a:t>
            </a:r>
          </a:p>
        </p:txBody>
      </p:sp>
      <p:sp>
        <p:nvSpPr>
          <p:cNvPr id="3" name="Content Placeholder 2">
            <a:extLst>
              <a:ext uri="{FF2B5EF4-FFF2-40B4-BE49-F238E27FC236}">
                <a16:creationId xmlns:a16="http://schemas.microsoft.com/office/drawing/2014/main" id="{5279A159-D74F-4274-8B8D-4C0C94B58D1E}"/>
              </a:ext>
            </a:extLst>
          </p:cNvPr>
          <p:cNvSpPr>
            <a:spLocks noGrp="1"/>
          </p:cNvSpPr>
          <p:nvPr>
            <p:ph idx="1"/>
          </p:nvPr>
        </p:nvSpPr>
        <p:spPr>
          <a:xfrm>
            <a:off x="479834" y="1837853"/>
            <a:ext cx="8359366" cy="4339110"/>
          </a:xfrm>
        </p:spPr>
        <p:txBody>
          <a:bodyPr/>
          <a:lstStyle/>
          <a:p>
            <a:r>
              <a:rPr lang="en-US" b="1" dirty="0"/>
              <a:t>Patients with lung diseases </a:t>
            </a:r>
            <a:r>
              <a:rPr lang="en-US" dirty="0"/>
              <a:t>(e.g., bronchiectasis, asthma and chronic obstructive pulmonary disease, cystic fibrosis)</a:t>
            </a:r>
          </a:p>
          <a:p>
            <a:endParaRPr lang="en-US" dirty="0"/>
          </a:p>
          <a:p>
            <a:r>
              <a:rPr lang="en-US" b="1" dirty="0"/>
              <a:t>High frequency chest wall oscillation (HFWCO) devices </a:t>
            </a:r>
            <a:r>
              <a:rPr lang="en-US" dirty="0"/>
              <a:t>squeeze and release the chest wall to facilitate mucous clearance (e.g., HFCWO vest devices deliver rapid, repeating pulses of positive air pressure)</a:t>
            </a:r>
          </a:p>
        </p:txBody>
      </p:sp>
      <p:sp>
        <p:nvSpPr>
          <p:cNvPr id="4" name="Footer Placeholder 3">
            <a:extLst>
              <a:ext uri="{FF2B5EF4-FFF2-40B4-BE49-F238E27FC236}">
                <a16:creationId xmlns:a16="http://schemas.microsoft.com/office/drawing/2014/main" id="{D7DBBDEF-5CE3-485B-BEF7-AE1CE594C0FD}"/>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B9476E52-621B-4C33-8BB9-0AC6C8F5E9E4}"/>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40</a:t>
            </a:fld>
            <a:endParaRPr lang="en-US" dirty="0">
              <a:solidFill>
                <a:srgbClr val="000000">
                  <a:tint val="75000"/>
                </a:srgbClr>
              </a:solidFill>
            </a:endParaRPr>
          </a:p>
        </p:txBody>
      </p:sp>
    </p:spTree>
    <p:extLst>
      <p:ext uri="{BB962C8B-B14F-4D97-AF65-F5344CB8AC3E}">
        <p14:creationId xmlns:p14="http://schemas.microsoft.com/office/powerpoint/2010/main" val="951471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F498-7732-4A62-AF0E-318358447385}"/>
              </a:ext>
            </a:extLst>
          </p:cNvPr>
          <p:cNvSpPr>
            <a:spLocks noGrp="1"/>
          </p:cNvSpPr>
          <p:nvPr>
            <p:ph type="title"/>
          </p:nvPr>
        </p:nvSpPr>
        <p:spPr>
          <a:xfrm>
            <a:off x="461728" y="198071"/>
            <a:ext cx="8256759" cy="1021130"/>
          </a:xfrm>
        </p:spPr>
        <p:txBody>
          <a:bodyPr/>
          <a:lstStyle/>
          <a:p>
            <a:r>
              <a:rPr lang="en-US" dirty="0"/>
              <a:t>Group Activity</a:t>
            </a:r>
          </a:p>
        </p:txBody>
      </p:sp>
      <p:sp>
        <p:nvSpPr>
          <p:cNvPr id="3" name="Content Placeholder 2">
            <a:extLst>
              <a:ext uri="{FF2B5EF4-FFF2-40B4-BE49-F238E27FC236}">
                <a16:creationId xmlns:a16="http://schemas.microsoft.com/office/drawing/2014/main" id="{C95C1E55-0E3D-4989-82ED-DAAEBFEDBB7F}"/>
              </a:ext>
            </a:extLst>
          </p:cNvPr>
          <p:cNvSpPr>
            <a:spLocks noGrp="1"/>
          </p:cNvSpPr>
          <p:nvPr>
            <p:ph idx="1"/>
          </p:nvPr>
        </p:nvSpPr>
        <p:spPr>
          <a:xfrm>
            <a:off x="461728" y="1729211"/>
            <a:ext cx="8256759" cy="2064190"/>
          </a:xfrm>
        </p:spPr>
        <p:txBody>
          <a:bodyPr/>
          <a:lstStyle/>
          <a:p>
            <a:r>
              <a:rPr lang="en-US" b="1" dirty="0"/>
              <a:t>How might an engineer evaluate </a:t>
            </a:r>
            <a:r>
              <a:rPr lang="en-US" b="1" u="sng" dirty="0">
                <a:solidFill>
                  <a:srgbClr val="FF0000"/>
                </a:solidFill>
              </a:rPr>
              <a:t>risk</a:t>
            </a:r>
            <a:r>
              <a:rPr lang="en-US" b="1" dirty="0"/>
              <a:t> in this case study of patients with lung disease treated by using a vest delivering high frequency chest wall oscillations (HFCWO)?</a:t>
            </a:r>
          </a:p>
        </p:txBody>
      </p:sp>
      <p:sp>
        <p:nvSpPr>
          <p:cNvPr id="4" name="Footer Placeholder 3">
            <a:extLst>
              <a:ext uri="{FF2B5EF4-FFF2-40B4-BE49-F238E27FC236}">
                <a16:creationId xmlns:a16="http://schemas.microsoft.com/office/drawing/2014/main" id="{F4CBA33E-3530-4767-A696-9120034E9E2F}"/>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CFD1E005-483A-493E-9DED-1E0960AD9BE7}"/>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41</a:t>
            </a:fld>
            <a:endParaRPr lang="en-US" dirty="0">
              <a:solidFill>
                <a:srgbClr val="000000">
                  <a:tint val="75000"/>
                </a:srgbClr>
              </a:solidFill>
            </a:endParaRPr>
          </a:p>
        </p:txBody>
      </p:sp>
      <p:pic>
        <p:nvPicPr>
          <p:cNvPr id="9" name="Picture 8">
            <a:extLst>
              <a:ext uri="{FF2B5EF4-FFF2-40B4-BE49-F238E27FC236}">
                <a16:creationId xmlns:a16="http://schemas.microsoft.com/office/drawing/2014/main" id="{E5CF615C-C90F-48E5-A356-BE2315EEDB0F}"/>
              </a:ext>
            </a:extLst>
          </p:cNvPr>
          <p:cNvPicPr>
            <a:picLocks noChangeAspect="1"/>
          </p:cNvPicPr>
          <p:nvPr/>
        </p:nvPicPr>
        <p:blipFill rotWithShape="1">
          <a:blip r:embed="rId2"/>
          <a:srcRect t="5669" b="14692"/>
          <a:stretch/>
        </p:blipFill>
        <p:spPr>
          <a:xfrm>
            <a:off x="3028950" y="3268300"/>
            <a:ext cx="5838950" cy="2860862"/>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8B37F88E-308E-4FD4-BC6F-29B31163EA3E}"/>
              </a:ext>
            </a:extLst>
          </p:cNvPr>
          <p:cNvSpPr txBox="1"/>
          <p:nvPr/>
        </p:nvSpPr>
        <p:spPr>
          <a:xfrm>
            <a:off x="5106156" y="3703983"/>
            <a:ext cx="570368" cy="307777"/>
          </a:xfrm>
          <a:prstGeom prst="rect">
            <a:avLst/>
          </a:prstGeom>
          <a:solidFill>
            <a:schemeClr val="bg1"/>
          </a:solidFill>
        </p:spPr>
        <p:txBody>
          <a:bodyPr wrap="square" rtlCol="0">
            <a:spAutoFit/>
          </a:bodyPr>
          <a:lstStyle/>
          <a:p>
            <a:r>
              <a:rPr lang="en-US" sz="1400" dirty="0"/>
              <a:t>vest</a:t>
            </a:r>
          </a:p>
        </p:txBody>
      </p:sp>
      <p:sp>
        <p:nvSpPr>
          <p:cNvPr id="12" name="TextBox 11">
            <a:extLst>
              <a:ext uri="{FF2B5EF4-FFF2-40B4-BE49-F238E27FC236}">
                <a16:creationId xmlns:a16="http://schemas.microsoft.com/office/drawing/2014/main" id="{BFA99C1C-2B66-440C-871C-679D506FEA03}"/>
              </a:ext>
            </a:extLst>
          </p:cNvPr>
          <p:cNvSpPr txBox="1"/>
          <p:nvPr/>
        </p:nvSpPr>
        <p:spPr>
          <a:xfrm>
            <a:off x="6960609" y="4734946"/>
            <a:ext cx="390806" cy="184666"/>
          </a:xfrm>
          <a:prstGeom prst="rect">
            <a:avLst/>
          </a:prstGeom>
          <a:solidFill>
            <a:schemeClr val="bg1"/>
          </a:solidFill>
        </p:spPr>
        <p:txBody>
          <a:bodyPr wrap="square" rtlCol="0">
            <a:spAutoFit/>
          </a:bodyPr>
          <a:lstStyle/>
          <a:p>
            <a:r>
              <a:rPr lang="en-US" sz="600" dirty="0"/>
              <a:t>vest</a:t>
            </a:r>
          </a:p>
        </p:txBody>
      </p:sp>
      <p:sp>
        <p:nvSpPr>
          <p:cNvPr id="13" name="TextBox 12">
            <a:extLst>
              <a:ext uri="{FF2B5EF4-FFF2-40B4-BE49-F238E27FC236}">
                <a16:creationId xmlns:a16="http://schemas.microsoft.com/office/drawing/2014/main" id="{6F785D36-3435-453D-8B6E-FC8C23B3AB6A}"/>
              </a:ext>
            </a:extLst>
          </p:cNvPr>
          <p:cNvSpPr txBox="1"/>
          <p:nvPr/>
        </p:nvSpPr>
        <p:spPr>
          <a:xfrm>
            <a:off x="4194175" y="5323435"/>
            <a:ext cx="476250" cy="276999"/>
          </a:xfrm>
          <a:prstGeom prst="rect">
            <a:avLst/>
          </a:prstGeom>
          <a:solidFill>
            <a:schemeClr val="accent3">
              <a:lumMod val="75000"/>
            </a:schemeClr>
          </a:solidFill>
        </p:spPr>
        <p:txBody>
          <a:bodyPr wrap="square" rtlCol="0">
            <a:spAutoFit/>
          </a:bodyPr>
          <a:lstStyle/>
          <a:p>
            <a:r>
              <a:rPr lang="en-US" sz="1200" dirty="0"/>
              <a:t>vest</a:t>
            </a:r>
          </a:p>
        </p:txBody>
      </p:sp>
      <p:sp>
        <p:nvSpPr>
          <p:cNvPr id="11" name="Rectangle 10">
            <a:extLst>
              <a:ext uri="{FF2B5EF4-FFF2-40B4-BE49-F238E27FC236}">
                <a16:creationId xmlns:a16="http://schemas.microsoft.com/office/drawing/2014/main" id="{4810AD7E-3D7C-47FC-8DA5-7554E041F41A}"/>
              </a:ext>
            </a:extLst>
          </p:cNvPr>
          <p:cNvSpPr/>
          <p:nvPr/>
        </p:nvSpPr>
        <p:spPr>
          <a:xfrm>
            <a:off x="4730750" y="4975251"/>
            <a:ext cx="23495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5" name="TextBox 14">
            <a:extLst>
              <a:ext uri="{FF2B5EF4-FFF2-40B4-BE49-F238E27FC236}">
                <a16:creationId xmlns:a16="http://schemas.microsoft.com/office/drawing/2014/main" id="{25F49A1F-1E00-4D2E-8D08-873F715CFD52}"/>
              </a:ext>
            </a:extLst>
          </p:cNvPr>
          <p:cNvSpPr txBox="1"/>
          <p:nvPr/>
        </p:nvSpPr>
        <p:spPr>
          <a:xfrm>
            <a:off x="461728" y="3892990"/>
            <a:ext cx="2215962"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a:t>Identify risks</a:t>
            </a:r>
          </a:p>
          <a:p>
            <a:pPr marL="285750" indent="-285750">
              <a:buFont typeface="Wingdings" panose="05000000000000000000" pitchFamily="2" charset="2"/>
              <a:buChar char="ü"/>
            </a:pPr>
            <a:r>
              <a:rPr lang="en-US" dirty="0"/>
              <a:t>Evaluate risks</a:t>
            </a:r>
          </a:p>
          <a:p>
            <a:pPr marL="285750" indent="-285750">
              <a:buFont typeface="Wingdings" panose="05000000000000000000" pitchFamily="2" charset="2"/>
              <a:buChar char="ü"/>
            </a:pPr>
            <a:r>
              <a:rPr lang="en-US" dirty="0"/>
              <a:t>Control risks</a:t>
            </a:r>
          </a:p>
          <a:p>
            <a:pPr marL="285750" indent="-285750">
              <a:buFont typeface="Wingdings" panose="05000000000000000000" pitchFamily="2" charset="2"/>
              <a:buChar char="ü"/>
            </a:pPr>
            <a:r>
              <a:rPr lang="en-US" dirty="0"/>
              <a:t>Report risk management file</a:t>
            </a:r>
          </a:p>
          <a:p>
            <a:endParaRPr lang="en-US" dirty="0"/>
          </a:p>
        </p:txBody>
      </p:sp>
    </p:spTree>
    <p:extLst>
      <p:ext uri="{BB962C8B-B14F-4D97-AF65-F5344CB8AC3E}">
        <p14:creationId xmlns:p14="http://schemas.microsoft.com/office/powerpoint/2010/main" val="890855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6DCD-60A9-6980-DE1A-E715AA9C508B}"/>
              </a:ext>
            </a:extLst>
          </p:cNvPr>
          <p:cNvSpPr>
            <a:spLocks noGrp="1"/>
          </p:cNvSpPr>
          <p:nvPr>
            <p:ph type="title"/>
          </p:nvPr>
        </p:nvSpPr>
        <p:spPr>
          <a:xfrm>
            <a:off x="488888" y="198071"/>
            <a:ext cx="8202440" cy="1021130"/>
          </a:xfrm>
        </p:spPr>
        <p:txBody>
          <a:bodyPr/>
          <a:lstStyle/>
          <a:p>
            <a:r>
              <a:rPr lang="en-US" dirty="0"/>
              <a:t>Failure Modes and Effects Analysis</a:t>
            </a:r>
          </a:p>
        </p:txBody>
      </p:sp>
      <p:sp>
        <p:nvSpPr>
          <p:cNvPr id="3" name="Content Placeholder 2">
            <a:extLst>
              <a:ext uri="{FF2B5EF4-FFF2-40B4-BE49-F238E27FC236}">
                <a16:creationId xmlns:a16="http://schemas.microsoft.com/office/drawing/2014/main" id="{E78231BA-1606-5A84-A0BC-F19EF8988759}"/>
              </a:ext>
            </a:extLst>
          </p:cNvPr>
          <p:cNvSpPr>
            <a:spLocks noGrp="1"/>
          </p:cNvSpPr>
          <p:nvPr>
            <p:ph idx="1"/>
          </p:nvPr>
        </p:nvSpPr>
        <p:spPr/>
        <p:txBody>
          <a:bodyPr>
            <a:normAutofit fontScale="70000" lnSpcReduction="20000"/>
          </a:bodyPr>
          <a:lstStyle/>
          <a:p>
            <a:r>
              <a:rPr lang="en-US" dirty="0"/>
              <a:t>One engineering method is a FMEA which evaluates a </a:t>
            </a:r>
            <a:r>
              <a:rPr lang="en-US" i="1" dirty="0"/>
              <a:t>hazardous</a:t>
            </a:r>
            <a:r>
              <a:rPr lang="en-US" dirty="0"/>
              <a:t> situation, also called a device </a:t>
            </a:r>
            <a:r>
              <a:rPr lang="en-US" i="1" dirty="0"/>
              <a:t>failure mode,</a:t>
            </a:r>
            <a:r>
              <a:rPr lang="en-US" dirty="0"/>
              <a:t> potentially leading to a </a:t>
            </a:r>
            <a:r>
              <a:rPr lang="en-US" i="1" dirty="0"/>
              <a:t>harm</a:t>
            </a:r>
            <a:r>
              <a:rPr lang="en-US" dirty="0"/>
              <a:t> to a patient, user or the environment as part of the overall </a:t>
            </a:r>
            <a:r>
              <a:rPr lang="en-US" b="1" dirty="0">
                <a:solidFill>
                  <a:srgbClr val="FF0000"/>
                </a:solidFill>
              </a:rPr>
              <a:t>risk</a:t>
            </a:r>
            <a:r>
              <a:rPr lang="en-US" dirty="0"/>
              <a:t> analysis:</a:t>
            </a:r>
          </a:p>
          <a:p>
            <a:endParaRPr lang="en-US" dirty="0"/>
          </a:p>
          <a:p>
            <a:pPr marL="457200" indent="-457200">
              <a:buFont typeface="Wingdings" panose="05000000000000000000" pitchFamily="2" charset="2"/>
              <a:buChar char="Ø"/>
            </a:pPr>
            <a:r>
              <a:rPr lang="en-US" b="1" dirty="0"/>
              <a:t>Risk Identification:</a:t>
            </a:r>
            <a:r>
              <a:rPr lang="en-US" dirty="0"/>
              <a:t> List failure modes (e.g., insufficient air pulses to compress chest, incorrect programming) and their potential hazards (therapy not delivered properly or delayed while vest fit or device program is fixed)</a:t>
            </a:r>
          </a:p>
          <a:p>
            <a:pPr marL="457200" indent="-457200">
              <a:buFont typeface="Wingdings" panose="05000000000000000000" pitchFamily="2" charset="2"/>
              <a:buChar char="Ø"/>
            </a:pPr>
            <a:r>
              <a:rPr lang="en-US" b="1" dirty="0"/>
              <a:t>Risk Analysis &amp; Evaluation:</a:t>
            </a:r>
            <a:r>
              <a:rPr lang="en-US" dirty="0"/>
              <a:t> Assign severity (1–10) and probability (1–10) scores to each failure mode; calculate Risk Priority Numbers (RPNs as severity x probability) to prioritize risks (by the numbers)</a:t>
            </a:r>
          </a:p>
          <a:p>
            <a:pPr marL="457200" indent="-457200">
              <a:buFont typeface="Wingdings" panose="05000000000000000000" pitchFamily="2" charset="2"/>
              <a:buChar char="Ø"/>
            </a:pPr>
            <a:r>
              <a:rPr lang="en-US" b="1" dirty="0"/>
              <a:t>Risk Control:</a:t>
            </a:r>
            <a:r>
              <a:rPr lang="en-US" dirty="0"/>
              <a:t> Identify and implement mitigations (e.g., redundant sensors to alarm if air pulses are not delivered as prescribed, user training about device use, alarm optimization) to reduce RPNs below acceptable thresholds</a:t>
            </a:r>
          </a:p>
          <a:p>
            <a:pPr marL="457200" indent="-457200">
              <a:buFont typeface="Wingdings" panose="05000000000000000000" pitchFamily="2" charset="2"/>
              <a:buChar char="Ø"/>
            </a:pPr>
            <a:r>
              <a:rPr lang="en-US" b="1" dirty="0"/>
              <a:t>Benefit-Risk Analysis &amp; Reporting:</a:t>
            </a:r>
            <a:r>
              <a:rPr lang="en-US" dirty="0"/>
              <a:t> Compare residual risks (e.g., rare software glitches) to clinical benefits (e.g., precise therapy delivery) and document in a Risk Management Report</a:t>
            </a:r>
          </a:p>
        </p:txBody>
      </p:sp>
      <p:sp>
        <p:nvSpPr>
          <p:cNvPr id="4" name="Footer Placeholder 3">
            <a:extLst>
              <a:ext uri="{FF2B5EF4-FFF2-40B4-BE49-F238E27FC236}">
                <a16:creationId xmlns:a16="http://schemas.microsoft.com/office/drawing/2014/main" id="{18F7F1B8-8B91-2AF7-B0AB-85E444EFA815}"/>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8F0014E6-EF7B-0CDB-8394-0A19DF30C728}"/>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42</a:t>
            </a:fld>
            <a:endParaRPr lang="en-US" dirty="0">
              <a:solidFill>
                <a:srgbClr val="000000">
                  <a:tint val="75000"/>
                </a:srgbClr>
              </a:solidFill>
            </a:endParaRPr>
          </a:p>
        </p:txBody>
      </p:sp>
    </p:spTree>
    <p:extLst>
      <p:ext uri="{BB962C8B-B14F-4D97-AF65-F5344CB8AC3E}">
        <p14:creationId xmlns:p14="http://schemas.microsoft.com/office/powerpoint/2010/main" val="3906811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0B95-7CE6-AD34-CBAB-FBE0710D261F}"/>
              </a:ext>
            </a:extLst>
          </p:cNvPr>
          <p:cNvSpPr>
            <a:spLocks noGrp="1"/>
          </p:cNvSpPr>
          <p:nvPr>
            <p:ph type="title"/>
          </p:nvPr>
        </p:nvSpPr>
        <p:spPr/>
        <p:txBody>
          <a:bodyPr>
            <a:normAutofit/>
          </a:bodyPr>
          <a:lstStyle/>
          <a:p>
            <a:r>
              <a:rPr lang="en-US" dirty="0"/>
              <a:t>Failure Modes and Effects Analysis</a:t>
            </a:r>
          </a:p>
        </p:txBody>
      </p:sp>
      <p:sp>
        <p:nvSpPr>
          <p:cNvPr id="3" name="Footer Placeholder 2">
            <a:extLst>
              <a:ext uri="{FF2B5EF4-FFF2-40B4-BE49-F238E27FC236}">
                <a16:creationId xmlns:a16="http://schemas.microsoft.com/office/drawing/2014/main" id="{DB9ADE94-E345-6D79-8E6F-40A2713D6E34}"/>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A9A6078B-F8BF-0ECE-1EA1-57D240B36A6B}"/>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43</a:t>
            </a:fld>
            <a:endParaRPr lang="en-US" dirty="0">
              <a:solidFill>
                <a:srgbClr val="000000">
                  <a:tint val="75000"/>
                </a:srgbClr>
              </a:solidFill>
            </a:endParaRPr>
          </a:p>
        </p:txBody>
      </p:sp>
      <p:pic>
        <p:nvPicPr>
          <p:cNvPr id="6" name="Picture 5">
            <a:extLst>
              <a:ext uri="{FF2B5EF4-FFF2-40B4-BE49-F238E27FC236}">
                <a16:creationId xmlns:a16="http://schemas.microsoft.com/office/drawing/2014/main" id="{5E240C0F-4851-44F6-7602-F6CB404D9938}"/>
              </a:ext>
            </a:extLst>
          </p:cNvPr>
          <p:cNvPicPr>
            <a:picLocks noChangeAspect="1"/>
          </p:cNvPicPr>
          <p:nvPr/>
        </p:nvPicPr>
        <p:blipFill>
          <a:blip r:embed="rId2"/>
          <a:stretch>
            <a:fillRect/>
          </a:stretch>
        </p:blipFill>
        <p:spPr>
          <a:xfrm>
            <a:off x="0" y="3196302"/>
            <a:ext cx="9144000" cy="3000375"/>
          </a:xfrm>
          <a:prstGeom prst="rect">
            <a:avLst/>
          </a:prstGeom>
        </p:spPr>
      </p:pic>
      <p:sp>
        <p:nvSpPr>
          <p:cNvPr id="5" name="TextBox 4">
            <a:extLst>
              <a:ext uri="{FF2B5EF4-FFF2-40B4-BE49-F238E27FC236}">
                <a16:creationId xmlns:a16="http://schemas.microsoft.com/office/drawing/2014/main" id="{7AFDEACB-B982-4EFE-8BF7-981D5E69C6CA}"/>
              </a:ext>
            </a:extLst>
          </p:cNvPr>
          <p:cNvSpPr txBox="1"/>
          <p:nvPr/>
        </p:nvSpPr>
        <p:spPr>
          <a:xfrm>
            <a:off x="561314" y="1595993"/>
            <a:ext cx="7876515" cy="1477328"/>
          </a:xfrm>
          <a:prstGeom prst="rect">
            <a:avLst/>
          </a:prstGeom>
          <a:noFill/>
        </p:spPr>
        <p:txBody>
          <a:bodyPr wrap="square" rtlCol="0">
            <a:spAutoFit/>
          </a:bodyPr>
          <a:lstStyle/>
          <a:p>
            <a:r>
              <a:rPr lang="en-US" dirty="0"/>
              <a:t>Four Types of FMEAs:</a:t>
            </a:r>
          </a:p>
          <a:p>
            <a:endParaRPr lang="en-US" dirty="0"/>
          </a:p>
          <a:p>
            <a:r>
              <a:rPr lang="en-US" dirty="0"/>
              <a:t>Design, process, use, software</a:t>
            </a:r>
          </a:p>
          <a:p>
            <a:endParaRPr lang="en-US" dirty="0"/>
          </a:p>
          <a:p>
            <a:r>
              <a:rPr lang="en-US" dirty="0"/>
              <a:t>Engineers identify data to put in each column (one item at a time)</a:t>
            </a:r>
          </a:p>
        </p:txBody>
      </p:sp>
      <p:sp>
        <p:nvSpPr>
          <p:cNvPr id="7" name="Rectangle 6">
            <a:extLst>
              <a:ext uri="{FF2B5EF4-FFF2-40B4-BE49-F238E27FC236}">
                <a16:creationId xmlns:a16="http://schemas.microsoft.com/office/drawing/2014/main" id="{974A878A-3A3F-49C2-AF43-30E3C688F1CA}"/>
              </a:ext>
            </a:extLst>
          </p:cNvPr>
          <p:cNvSpPr/>
          <p:nvPr/>
        </p:nvSpPr>
        <p:spPr>
          <a:xfrm>
            <a:off x="2194711" y="3464469"/>
            <a:ext cx="334978" cy="265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D20B3E8C-FB2C-4F93-A817-2D367007C7FD}"/>
              </a:ext>
            </a:extLst>
          </p:cNvPr>
          <p:cNvSpPr/>
          <p:nvPr/>
        </p:nvSpPr>
        <p:spPr>
          <a:xfrm>
            <a:off x="3524061" y="3464469"/>
            <a:ext cx="631480" cy="265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A161ACF5-6AFE-43A5-B87B-6B6C7B12A070}"/>
              </a:ext>
            </a:extLst>
          </p:cNvPr>
          <p:cNvSpPr/>
          <p:nvPr/>
        </p:nvSpPr>
        <p:spPr>
          <a:xfrm>
            <a:off x="5253273" y="3203273"/>
            <a:ext cx="334978" cy="526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a:extLst>
              <a:ext uri="{FF2B5EF4-FFF2-40B4-BE49-F238E27FC236}">
                <a16:creationId xmlns:a16="http://schemas.microsoft.com/office/drawing/2014/main" id="{56ED61D4-5C0C-4338-ADB8-F745BD63A6E5}"/>
              </a:ext>
            </a:extLst>
          </p:cNvPr>
          <p:cNvSpPr/>
          <p:nvPr/>
        </p:nvSpPr>
        <p:spPr>
          <a:xfrm>
            <a:off x="7441949" y="3331843"/>
            <a:ext cx="1285592" cy="41662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487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0B95-7CE6-AD34-CBAB-FBE0710D261F}"/>
              </a:ext>
            </a:extLst>
          </p:cNvPr>
          <p:cNvSpPr>
            <a:spLocks noGrp="1"/>
          </p:cNvSpPr>
          <p:nvPr>
            <p:ph type="title"/>
          </p:nvPr>
        </p:nvSpPr>
        <p:spPr/>
        <p:txBody>
          <a:bodyPr>
            <a:normAutofit/>
          </a:bodyPr>
          <a:lstStyle/>
          <a:p>
            <a:r>
              <a:rPr lang="en-US" dirty="0"/>
              <a:t>EXAMPLE: </a:t>
            </a:r>
            <a:r>
              <a:rPr lang="en-US" dirty="0" err="1"/>
              <a:t>dFMEA</a:t>
            </a:r>
            <a:r>
              <a:rPr lang="en-US" dirty="0"/>
              <a:t> (design)</a:t>
            </a:r>
          </a:p>
        </p:txBody>
      </p:sp>
      <p:sp>
        <p:nvSpPr>
          <p:cNvPr id="3" name="Footer Placeholder 2">
            <a:extLst>
              <a:ext uri="{FF2B5EF4-FFF2-40B4-BE49-F238E27FC236}">
                <a16:creationId xmlns:a16="http://schemas.microsoft.com/office/drawing/2014/main" id="{DB9ADE94-E345-6D79-8E6F-40A2713D6E34}"/>
              </a:ext>
            </a:extLst>
          </p:cNvPr>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4" name="Slide Number Placeholder 3">
            <a:extLst>
              <a:ext uri="{FF2B5EF4-FFF2-40B4-BE49-F238E27FC236}">
                <a16:creationId xmlns:a16="http://schemas.microsoft.com/office/drawing/2014/main" id="{A9A6078B-F8BF-0ECE-1EA1-57D240B36A6B}"/>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44</a:t>
            </a:fld>
            <a:endParaRPr lang="en-US" dirty="0">
              <a:solidFill>
                <a:srgbClr val="000000">
                  <a:tint val="75000"/>
                </a:srgbClr>
              </a:solidFill>
            </a:endParaRPr>
          </a:p>
        </p:txBody>
      </p:sp>
      <p:pic>
        <p:nvPicPr>
          <p:cNvPr id="6" name="Picture 5">
            <a:extLst>
              <a:ext uri="{FF2B5EF4-FFF2-40B4-BE49-F238E27FC236}">
                <a16:creationId xmlns:a16="http://schemas.microsoft.com/office/drawing/2014/main" id="{5E240C0F-4851-44F6-7602-F6CB404D9938}"/>
              </a:ext>
            </a:extLst>
          </p:cNvPr>
          <p:cNvPicPr>
            <a:picLocks noChangeAspect="1"/>
          </p:cNvPicPr>
          <p:nvPr/>
        </p:nvPicPr>
        <p:blipFill rotWithShape="1">
          <a:blip r:embed="rId2"/>
          <a:srcRect b="62598"/>
          <a:stretch/>
        </p:blipFill>
        <p:spPr>
          <a:xfrm>
            <a:off x="0" y="3740646"/>
            <a:ext cx="9144000" cy="1122206"/>
          </a:xfrm>
          <a:prstGeom prst="rect">
            <a:avLst/>
          </a:prstGeom>
        </p:spPr>
      </p:pic>
      <p:sp>
        <p:nvSpPr>
          <p:cNvPr id="7" name="Rectangle 6">
            <a:extLst>
              <a:ext uri="{FF2B5EF4-FFF2-40B4-BE49-F238E27FC236}">
                <a16:creationId xmlns:a16="http://schemas.microsoft.com/office/drawing/2014/main" id="{974A878A-3A3F-49C2-AF43-30E3C688F1CA}"/>
              </a:ext>
            </a:extLst>
          </p:cNvPr>
          <p:cNvSpPr/>
          <p:nvPr/>
        </p:nvSpPr>
        <p:spPr>
          <a:xfrm>
            <a:off x="2194711" y="4008812"/>
            <a:ext cx="334978" cy="265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D20B3E8C-FB2C-4F93-A817-2D367007C7FD}"/>
              </a:ext>
            </a:extLst>
          </p:cNvPr>
          <p:cNvSpPr/>
          <p:nvPr/>
        </p:nvSpPr>
        <p:spPr>
          <a:xfrm>
            <a:off x="3524061" y="4008812"/>
            <a:ext cx="631480" cy="265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Rectangle 8">
            <a:extLst>
              <a:ext uri="{FF2B5EF4-FFF2-40B4-BE49-F238E27FC236}">
                <a16:creationId xmlns:a16="http://schemas.microsoft.com/office/drawing/2014/main" id="{A161ACF5-6AFE-43A5-B87B-6B6C7B12A070}"/>
              </a:ext>
            </a:extLst>
          </p:cNvPr>
          <p:cNvSpPr/>
          <p:nvPr/>
        </p:nvSpPr>
        <p:spPr>
          <a:xfrm>
            <a:off x="5253273" y="3747616"/>
            <a:ext cx="334978" cy="526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a:extLst>
              <a:ext uri="{FF2B5EF4-FFF2-40B4-BE49-F238E27FC236}">
                <a16:creationId xmlns:a16="http://schemas.microsoft.com/office/drawing/2014/main" id="{56ED61D4-5C0C-4338-ADB8-F745BD63A6E5}"/>
              </a:ext>
            </a:extLst>
          </p:cNvPr>
          <p:cNvSpPr/>
          <p:nvPr/>
        </p:nvSpPr>
        <p:spPr>
          <a:xfrm>
            <a:off x="7441949" y="3876186"/>
            <a:ext cx="1285592" cy="416623"/>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E7EA867-7A83-4E4F-A848-E045A670E87A}"/>
              </a:ext>
            </a:extLst>
          </p:cNvPr>
          <p:cNvSpPr txBox="1"/>
          <p:nvPr/>
        </p:nvSpPr>
        <p:spPr>
          <a:xfrm>
            <a:off x="497940" y="1595132"/>
            <a:ext cx="2198038" cy="369332"/>
          </a:xfrm>
          <a:prstGeom prst="rect">
            <a:avLst/>
          </a:prstGeom>
          <a:noFill/>
        </p:spPr>
        <p:txBody>
          <a:bodyPr wrap="none" rtlCol="0">
            <a:spAutoFit/>
          </a:bodyPr>
          <a:lstStyle/>
          <a:p>
            <a:r>
              <a:rPr lang="en-US" dirty="0">
                <a:latin typeface="+mj-lt"/>
              </a:rPr>
              <a:t>Device stops working</a:t>
            </a:r>
          </a:p>
        </p:txBody>
      </p:sp>
      <p:sp>
        <p:nvSpPr>
          <p:cNvPr id="12" name="TextBox 11">
            <a:extLst>
              <a:ext uri="{FF2B5EF4-FFF2-40B4-BE49-F238E27FC236}">
                <a16:creationId xmlns:a16="http://schemas.microsoft.com/office/drawing/2014/main" id="{1FD89188-5530-45DE-A428-AC8CAE310282}"/>
              </a:ext>
            </a:extLst>
          </p:cNvPr>
          <p:cNvSpPr txBox="1"/>
          <p:nvPr/>
        </p:nvSpPr>
        <p:spPr>
          <a:xfrm>
            <a:off x="1333500" y="1822064"/>
            <a:ext cx="2223686" cy="369332"/>
          </a:xfrm>
          <a:prstGeom prst="rect">
            <a:avLst/>
          </a:prstGeom>
          <a:noFill/>
        </p:spPr>
        <p:txBody>
          <a:bodyPr wrap="none" rtlCol="0">
            <a:spAutoFit/>
          </a:bodyPr>
          <a:lstStyle/>
          <a:p>
            <a:r>
              <a:rPr lang="en-US" dirty="0">
                <a:latin typeface="+mj-lt"/>
              </a:rPr>
              <a:t>Therapy not delivered</a:t>
            </a:r>
          </a:p>
        </p:txBody>
      </p:sp>
      <p:sp>
        <p:nvSpPr>
          <p:cNvPr id="13" name="TextBox 12">
            <a:extLst>
              <a:ext uri="{FF2B5EF4-FFF2-40B4-BE49-F238E27FC236}">
                <a16:creationId xmlns:a16="http://schemas.microsoft.com/office/drawing/2014/main" id="{9B59367C-CA0C-45B6-A1D3-46F0E8779C45}"/>
              </a:ext>
            </a:extLst>
          </p:cNvPr>
          <p:cNvSpPr txBox="1"/>
          <p:nvPr/>
        </p:nvSpPr>
        <p:spPr>
          <a:xfrm>
            <a:off x="2078634" y="2056132"/>
            <a:ext cx="4856320" cy="369332"/>
          </a:xfrm>
          <a:prstGeom prst="rect">
            <a:avLst/>
          </a:prstGeom>
          <a:noFill/>
        </p:spPr>
        <p:txBody>
          <a:bodyPr wrap="square" rtlCol="0">
            <a:spAutoFit/>
          </a:bodyPr>
          <a:lstStyle/>
          <a:p>
            <a:r>
              <a:rPr lang="en-US" dirty="0">
                <a:latin typeface="+mj-lt"/>
              </a:rPr>
              <a:t>Severity: Medium (3 on a 5-point scale)</a:t>
            </a:r>
          </a:p>
        </p:txBody>
      </p:sp>
      <p:sp>
        <p:nvSpPr>
          <p:cNvPr id="14" name="TextBox 13">
            <a:extLst>
              <a:ext uri="{FF2B5EF4-FFF2-40B4-BE49-F238E27FC236}">
                <a16:creationId xmlns:a16="http://schemas.microsoft.com/office/drawing/2014/main" id="{A4DD1E2E-11E8-4127-9675-091538B8B6A5}"/>
              </a:ext>
            </a:extLst>
          </p:cNvPr>
          <p:cNvSpPr txBox="1"/>
          <p:nvPr/>
        </p:nvSpPr>
        <p:spPr>
          <a:xfrm>
            <a:off x="2529689" y="2267008"/>
            <a:ext cx="2373407" cy="369332"/>
          </a:xfrm>
          <a:prstGeom prst="rect">
            <a:avLst/>
          </a:prstGeom>
          <a:noFill/>
        </p:spPr>
        <p:txBody>
          <a:bodyPr wrap="none" rtlCol="0">
            <a:spAutoFit/>
          </a:bodyPr>
          <a:lstStyle/>
          <a:p>
            <a:r>
              <a:rPr lang="en-US" b="1" dirty="0">
                <a:latin typeface="+mj-lt"/>
              </a:rPr>
              <a:t>Cause: Battery failure</a:t>
            </a:r>
          </a:p>
        </p:txBody>
      </p:sp>
      <p:sp>
        <p:nvSpPr>
          <p:cNvPr id="15" name="TextBox 14">
            <a:extLst>
              <a:ext uri="{FF2B5EF4-FFF2-40B4-BE49-F238E27FC236}">
                <a16:creationId xmlns:a16="http://schemas.microsoft.com/office/drawing/2014/main" id="{318A1B34-8BC4-4C75-A1F7-934C1722AB54}"/>
              </a:ext>
            </a:extLst>
          </p:cNvPr>
          <p:cNvSpPr txBox="1"/>
          <p:nvPr/>
        </p:nvSpPr>
        <p:spPr>
          <a:xfrm>
            <a:off x="3400277" y="2481402"/>
            <a:ext cx="4211409" cy="369332"/>
          </a:xfrm>
          <a:prstGeom prst="rect">
            <a:avLst/>
          </a:prstGeom>
          <a:noFill/>
        </p:spPr>
        <p:txBody>
          <a:bodyPr wrap="none" rtlCol="0">
            <a:spAutoFit/>
          </a:bodyPr>
          <a:lstStyle/>
          <a:p>
            <a:r>
              <a:rPr lang="en-US" dirty="0">
                <a:latin typeface="+mj-lt"/>
              </a:rPr>
              <a:t>Occurrence: Medium (3 on a 5-point scale) </a:t>
            </a:r>
          </a:p>
        </p:txBody>
      </p:sp>
      <p:sp>
        <p:nvSpPr>
          <p:cNvPr id="16" name="TextBox 15">
            <a:extLst>
              <a:ext uri="{FF2B5EF4-FFF2-40B4-BE49-F238E27FC236}">
                <a16:creationId xmlns:a16="http://schemas.microsoft.com/office/drawing/2014/main" id="{4E7498A8-BFFA-44E0-92E4-C5784D6C5454}"/>
              </a:ext>
            </a:extLst>
          </p:cNvPr>
          <p:cNvSpPr txBox="1"/>
          <p:nvPr/>
        </p:nvSpPr>
        <p:spPr>
          <a:xfrm>
            <a:off x="4155541" y="2685579"/>
            <a:ext cx="2313454" cy="369332"/>
          </a:xfrm>
          <a:prstGeom prst="rect">
            <a:avLst/>
          </a:prstGeom>
          <a:noFill/>
        </p:spPr>
        <p:txBody>
          <a:bodyPr wrap="none" rtlCol="0">
            <a:spAutoFit/>
          </a:bodyPr>
          <a:lstStyle/>
          <a:p>
            <a:r>
              <a:rPr lang="en-US" dirty="0">
                <a:latin typeface="+mj-lt"/>
              </a:rPr>
              <a:t>Current controls: None</a:t>
            </a:r>
          </a:p>
        </p:txBody>
      </p:sp>
      <p:sp>
        <p:nvSpPr>
          <p:cNvPr id="17" name="TextBox 16">
            <a:extLst>
              <a:ext uri="{FF2B5EF4-FFF2-40B4-BE49-F238E27FC236}">
                <a16:creationId xmlns:a16="http://schemas.microsoft.com/office/drawing/2014/main" id="{D1B70AB4-9FF6-4BCC-A9D8-39B03874D952}"/>
              </a:ext>
            </a:extLst>
          </p:cNvPr>
          <p:cNvSpPr txBox="1"/>
          <p:nvPr/>
        </p:nvSpPr>
        <p:spPr>
          <a:xfrm>
            <a:off x="4668473" y="2898223"/>
            <a:ext cx="4532962" cy="369332"/>
          </a:xfrm>
          <a:prstGeom prst="rect">
            <a:avLst/>
          </a:prstGeom>
          <a:noFill/>
        </p:spPr>
        <p:txBody>
          <a:bodyPr wrap="square" rtlCol="0">
            <a:spAutoFit/>
          </a:bodyPr>
          <a:lstStyle/>
          <a:p>
            <a:r>
              <a:rPr lang="en-US" dirty="0">
                <a:latin typeface="+mj-lt"/>
              </a:rPr>
              <a:t>Easy to detect (</a:t>
            </a:r>
            <a:r>
              <a:rPr lang="en-US" i="1" dirty="0">
                <a:latin typeface="+mj-lt"/>
              </a:rPr>
              <a:t>scale not used, see occurrence</a:t>
            </a:r>
            <a:r>
              <a:rPr lang="en-US" dirty="0">
                <a:latin typeface="+mj-lt"/>
              </a:rPr>
              <a:t>)</a:t>
            </a:r>
          </a:p>
        </p:txBody>
      </p:sp>
      <p:sp>
        <p:nvSpPr>
          <p:cNvPr id="18" name="TextBox 17">
            <a:extLst>
              <a:ext uri="{FF2B5EF4-FFF2-40B4-BE49-F238E27FC236}">
                <a16:creationId xmlns:a16="http://schemas.microsoft.com/office/drawing/2014/main" id="{CE3A0009-987C-49F8-A7CD-8DF20422A853}"/>
              </a:ext>
            </a:extLst>
          </p:cNvPr>
          <p:cNvSpPr txBox="1"/>
          <p:nvPr/>
        </p:nvSpPr>
        <p:spPr>
          <a:xfrm>
            <a:off x="5230000" y="3135536"/>
            <a:ext cx="3103735" cy="369332"/>
          </a:xfrm>
          <a:prstGeom prst="rect">
            <a:avLst/>
          </a:prstGeom>
          <a:noFill/>
        </p:spPr>
        <p:txBody>
          <a:bodyPr wrap="none" rtlCol="0">
            <a:spAutoFit/>
          </a:bodyPr>
          <a:lstStyle/>
          <a:p>
            <a:r>
              <a:rPr lang="en-US" dirty="0">
                <a:latin typeface="+mj-lt"/>
              </a:rPr>
              <a:t>Risk Priority Number (3x3) = 9</a:t>
            </a:r>
          </a:p>
        </p:txBody>
      </p:sp>
      <p:sp>
        <p:nvSpPr>
          <p:cNvPr id="19" name="TextBox 18">
            <a:extLst>
              <a:ext uri="{FF2B5EF4-FFF2-40B4-BE49-F238E27FC236}">
                <a16:creationId xmlns:a16="http://schemas.microsoft.com/office/drawing/2014/main" id="{045A211A-D231-45E0-8747-B34C2C84E322}"/>
              </a:ext>
            </a:extLst>
          </p:cNvPr>
          <p:cNvSpPr txBox="1"/>
          <p:nvPr/>
        </p:nvSpPr>
        <p:spPr>
          <a:xfrm>
            <a:off x="1017037" y="4956758"/>
            <a:ext cx="5486401" cy="923330"/>
          </a:xfrm>
          <a:prstGeom prst="rect">
            <a:avLst/>
          </a:prstGeom>
          <a:noFill/>
        </p:spPr>
        <p:txBody>
          <a:bodyPr wrap="square" rtlCol="0">
            <a:spAutoFit/>
          </a:bodyPr>
          <a:lstStyle/>
          <a:p>
            <a:r>
              <a:rPr lang="en-US" b="1" dirty="0">
                <a:latin typeface="+mj-lt"/>
              </a:rPr>
              <a:t>Redesign to use rechargeable batteries, add alarms for low battery and instructions for recharging/replacement</a:t>
            </a:r>
          </a:p>
        </p:txBody>
      </p:sp>
      <p:sp>
        <p:nvSpPr>
          <p:cNvPr id="20" name="TextBox 19">
            <a:extLst>
              <a:ext uri="{FF2B5EF4-FFF2-40B4-BE49-F238E27FC236}">
                <a16:creationId xmlns:a16="http://schemas.microsoft.com/office/drawing/2014/main" id="{3E3126E2-8769-4305-ACF9-C3FB03620181}"/>
              </a:ext>
            </a:extLst>
          </p:cNvPr>
          <p:cNvSpPr txBox="1"/>
          <p:nvPr/>
        </p:nvSpPr>
        <p:spPr>
          <a:xfrm>
            <a:off x="5164285" y="5392723"/>
            <a:ext cx="2277664" cy="369332"/>
          </a:xfrm>
          <a:prstGeom prst="rect">
            <a:avLst/>
          </a:prstGeom>
          <a:noFill/>
        </p:spPr>
        <p:txBody>
          <a:bodyPr wrap="square" rtlCol="0">
            <a:spAutoFit/>
          </a:bodyPr>
          <a:lstStyle/>
          <a:p>
            <a:r>
              <a:rPr lang="en-US" dirty="0">
                <a:latin typeface="+mj-lt"/>
              </a:rPr>
              <a:t>All actions completed</a:t>
            </a:r>
          </a:p>
        </p:txBody>
      </p:sp>
      <p:sp>
        <p:nvSpPr>
          <p:cNvPr id="21" name="TextBox 20">
            <a:extLst>
              <a:ext uri="{FF2B5EF4-FFF2-40B4-BE49-F238E27FC236}">
                <a16:creationId xmlns:a16="http://schemas.microsoft.com/office/drawing/2014/main" id="{6DA051BD-36B3-416F-B68C-959BB7C2340D}"/>
              </a:ext>
            </a:extLst>
          </p:cNvPr>
          <p:cNvSpPr txBox="1"/>
          <p:nvPr/>
        </p:nvSpPr>
        <p:spPr>
          <a:xfrm>
            <a:off x="3524061" y="5756290"/>
            <a:ext cx="5364164" cy="369332"/>
          </a:xfrm>
          <a:prstGeom prst="rect">
            <a:avLst/>
          </a:prstGeom>
          <a:noFill/>
        </p:spPr>
        <p:txBody>
          <a:bodyPr wrap="square" rtlCol="0">
            <a:spAutoFit/>
          </a:bodyPr>
          <a:lstStyle/>
          <a:p>
            <a:r>
              <a:rPr lang="en-US" dirty="0">
                <a:latin typeface="+mj-lt"/>
              </a:rPr>
              <a:t>Severity 3 (same), Occurrence 1 and RPN=3 (lowered)</a:t>
            </a:r>
          </a:p>
        </p:txBody>
      </p:sp>
      <p:cxnSp>
        <p:nvCxnSpPr>
          <p:cNvPr id="23" name="Straight Arrow Connector 22">
            <a:extLst>
              <a:ext uri="{FF2B5EF4-FFF2-40B4-BE49-F238E27FC236}">
                <a16:creationId xmlns:a16="http://schemas.microsoft.com/office/drawing/2014/main" id="{0B0FD9F8-1292-4714-AAD1-281A7B8F44A2}"/>
              </a:ext>
            </a:extLst>
          </p:cNvPr>
          <p:cNvCxnSpPr>
            <a:cxnSpLocks/>
          </p:cNvCxnSpPr>
          <p:nvPr/>
        </p:nvCxnSpPr>
        <p:spPr>
          <a:xfrm>
            <a:off x="1333500" y="2009729"/>
            <a:ext cx="0" cy="1737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A2EF3C1-9FF1-4EE1-9404-91CD3FAF9DF1}"/>
              </a:ext>
            </a:extLst>
          </p:cNvPr>
          <p:cNvCxnSpPr>
            <a:cxnSpLocks/>
          </p:cNvCxnSpPr>
          <p:nvPr/>
        </p:nvCxnSpPr>
        <p:spPr>
          <a:xfrm>
            <a:off x="1952430" y="2134548"/>
            <a:ext cx="0" cy="1613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7B52874-FE4F-4849-97D0-80A22CC99F1D}"/>
              </a:ext>
            </a:extLst>
          </p:cNvPr>
          <p:cNvCxnSpPr>
            <a:cxnSpLocks/>
          </p:cNvCxnSpPr>
          <p:nvPr/>
        </p:nvCxnSpPr>
        <p:spPr>
          <a:xfrm>
            <a:off x="2362200" y="2433452"/>
            <a:ext cx="0" cy="131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49DDDB0-2332-465E-A44E-A9874ADCFBEE}"/>
              </a:ext>
            </a:extLst>
          </p:cNvPr>
          <p:cNvCxnSpPr>
            <a:cxnSpLocks/>
          </p:cNvCxnSpPr>
          <p:nvPr/>
        </p:nvCxnSpPr>
        <p:spPr>
          <a:xfrm>
            <a:off x="3028950" y="2673920"/>
            <a:ext cx="0" cy="1066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ADB421A-0297-44CF-A947-547483581F72}"/>
              </a:ext>
            </a:extLst>
          </p:cNvPr>
          <p:cNvCxnSpPr>
            <a:cxnSpLocks/>
          </p:cNvCxnSpPr>
          <p:nvPr/>
        </p:nvCxnSpPr>
        <p:spPr>
          <a:xfrm>
            <a:off x="3760237" y="2807417"/>
            <a:ext cx="0" cy="933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0727861-0B0A-4D34-8BE3-37A83EB9289D}"/>
              </a:ext>
            </a:extLst>
          </p:cNvPr>
          <p:cNvCxnSpPr>
            <a:cxnSpLocks/>
            <a:endCxn id="6" idx="0"/>
          </p:cNvCxnSpPr>
          <p:nvPr/>
        </p:nvCxnSpPr>
        <p:spPr>
          <a:xfrm>
            <a:off x="4572000" y="2996395"/>
            <a:ext cx="0" cy="74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45C6E46-3D98-4FF2-8105-96A49267CC2C}"/>
              </a:ext>
            </a:extLst>
          </p:cNvPr>
          <p:cNvCxnSpPr>
            <a:cxnSpLocks/>
          </p:cNvCxnSpPr>
          <p:nvPr/>
        </p:nvCxnSpPr>
        <p:spPr>
          <a:xfrm>
            <a:off x="5070501" y="3242973"/>
            <a:ext cx="0" cy="497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CD19263-BBF3-4E8B-ACB3-7EFBAEDCEEB5}"/>
              </a:ext>
            </a:extLst>
          </p:cNvPr>
          <p:cNvCxnSpPr>
            <a:cxnSpLocks/>
            <a:endCxn id="9" idx="0"/>
          </p:cNvCxnSpPr>
          <p:nvPr/>
        </p:nvCxnSpPr>
        <p:spPr>
          <a:xfrm>
            <a:off x="5420762" y="3398747"/>
            <a:ext cx="0" cy="348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C37CCA8-F86A-4C55-B603-F8DB6E96FA17}"/>
              </a:ext>
            </a:extLst>
          </p:cNvPr>
          <p:cNvCxnSpPr/>
          <p:nvPr/>
        </p:nvCxnSpPr>
        <p:spPr>
          <a:xfrm flipV="1">
            <a:off x="5999584" y="4451160"/>
            <a:ext cx="0" cy="505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A142C9-E94E-4D5C-BF6C-E68BD5DA116E}"/>
              </a:ext>
            </a:extLst>
          </p:cNvPr>
          <p:cNvCxnSpPr>
            <a:cxnSpLocks/>
          </p:cNvCxnSpPr>
          <p:nvPr/>
        </p:nvCxnSpPr>
        <p:spPr>
          <a:xfrm flipV="1">
            <a:off x="7057054" y="4451160"/>
            <a:ext cx="0" cy="1044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9FC17D5-8C18-4478-8632-16B74FA8F483}"/>
              </a:ext>
            </a:extLst>
          </p:cNvPr>
          <p:cNvCxnSpPr>
            <a:cxnSpLocks/>
          </p:cNvCxnSpPr>
          <p:nvPr/>
        </p:nvCxnSpPr>
        <p:spPr>
          <a:xfrm flipV="1">
            <a:off x="8571723" y="4451160"/>
            <a:ext cx="0" cy="1305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AED05912-02E8-4600-8CE9-685951113306}"/>
              </a:ext>
            </a:extLst>
          </p:cNvPr>
          <p:cNvSpPr txBox="1"/>
          <p:nvPr/>
        </p:nvSpPr>
        <p:spPr>
          <a:xfrm>
            <a:off x="5966269" y="1623746"/>
            <a:ext cx="2921956" cy="646331"/>
          </a:xfrm>
          <a:prstGeom prst="rect">
            <a:avLst/>
          </a:prstGeom>
          <a:solidFill>
            <a:schemeClr val="accent4"/>
          </a:solidFill>
        </p:spPr>
        <p:txBody>
          <a:bodyPr wrap="square" rtlCol="0">
            <a:spAutoFit/>
          </a:bodyPr>
          <a:lstStyle/>
          <a:p>
            <a:pPr algn="ctr"/>
            <a:r>
              <a:rPr lang="en-US" dirty="0"/>
              <a:t>NOTE: how “scales” need careful definition</a:t>
            </a:r>
          </a:p>
        </p:txBody>
      </p:sp>
      <p:cxnSp>
        <p:nvCxnSpPr>
          <p:cNvPr id="69" name="Straight Arrow Connector 68">
            <a:extLst>
              <a:ext uri="{FF2B5EF4-FFF2-40B4-BE49-F238E27FC236}">
                <a16:creationId xmlns:a16="http://schemas.microsoft.com/office/drawing/2014/main" id="{B3E9F947-1CE0-406A-9BE1-E16AA5B8BAF6}"/>
              </a:ext>
            </a:extLst>
          </p:cNvPr>
          <p:cNvCxnSpPr>
            <a:stCxn id="65" idx="1"/>
          </p:cNvCxnSpPr>
          <p:nvPr/>
        </p:nvCxnSpPr>
        <p:spPr>
          <a:xfrm flipH="1">
            <a:off x="5586816" y="1946912"/>
            <a:ext cx="379453" cy="186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1256585-B59B-44C8-B593-1878A52BB4EA}"/>
              </a:ext>
            </a:extLst>
          </p:cNvPr>
          <p:cNvCxnSpPr>
            <a:stCxn id="65" idx="1"/>
          </p:cNvCxnSpPr>
          <p:nvPr/>
        </p:nvCxnSpPr>
        <p:spPr>
          <a:xfrm>
            <a:off x="5966269" y="1946912"/>
            <a:ext cx="968685" cy="620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406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BAFC-E672-4292-9797-0F20798371AC}"/>
              </a:ext>
            </a:extLst>
          </p:cNvPr>
          <p:cNvSpPr>
            <a:spLocks noGrp="1"/>
          </p:cNvSpPr>
          <p:nvPr>
            <p:ph type="title"/>
          </p:nvPr>
        </p:nvSpPr>
        <p:spPr/>
        <p:txBody>
          <a:bodyPr/>
          <a:lstStyle/>
          <a:p>
            <a:r>
              <a:rPr lang="en-US" dirty="0"/>
              <a:t>EXAMPLE: Scales</a:t>
            </a:r>
          </a:p>
        </p:txBody>
      </p:sp>
      <p:pic>
        <p:nvPicPr>
          <p:cNvPr id="7" name="Content Placeholder 6">
            <a:extLst>
              <a:ext uri="{FF2B5EF4-FFF2-40B4-BE49-F238E27FC236}">
                <a16:creationId xmlns:a16="http://schemas.microsoft.com/office/drawing/2014/main" id="{EEC708CE-CAE6-4845-A274-91D1D75CC4D5}"/>
              </a:ext>
            </a:extLst>
          </p:cNvPr>
          <p:cNvPicPr>
            <a:picLocks noGrp="1" noChangeAspect="1"/>
          </p:cNvPicPr>
          <p:nvPr>
            <p:ph idx="1"/>
          </p:nvPr>
        </p:nvPicPr>
        <p:blipFill>
          <a:blip r:embed="rId2"/>
          <a:stretch>
            <a:fillRect/>
          </a:stretch>
        </p:blipFill>
        <p:spPr>
          <a:xfrm>
            <a:off x="1092452" y="1512029"/>
            <a:ext cx="6583838" cy="4720612"/>
          </a:xfrm>
        </p:spPr>
      </p:pic>
      <p:sp>
        <p:nvSpPr>
          <p:cNvPr id="4" name="Footer Placeholder 3">
            <a:extLst>
              <a:ext uri="{FF2B5EF4-FFF2-40B4-BE49-F238E27FC236}">
                <a16:creationId xmlns:a16="http://schemas.microsoft.com/office/drawing/2014/main" id="{606B2C00-1EF1-4EF8-95B2-194F60A83203}"/>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DB61A1E7-1EB1-4C66-A460-778C2BF0CB92}"/>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45</a:t>
            </a:fld>
            <a:endParaRPr lang="en-US" dirty="0">
              <a:solidFill>
                <a:srgbClr val="000000">
                  <a:tint val="75000"/>
                </a:srgbClr>
              </a:solidFill>
            </a:endParaRPr>
          </a:p>
        </p:txBody>
      </p:sp>
      <p:sp>
        <p:nvSpPr>
          <p:cNvPr id="11" name="TextBox 10">
            <a:extLst>
              <a:ext uri="{FF2B5EF4-FFF2-40B4-BE49-F238E27FC236}">
                <a16:creationId xmlns:a16="http://schemas.microsoft.com/office/drawing/2014/main" id="{A34BB7C0-807B-4285-AC75-F5FCC9F37446}"/>
              </a:ext>
            </a:extLst>
          </p:cNvPr>
          <p:cNvSpPr txBox="1"/>
          <p:nvPr/>
        </p:nvSpPr>
        <p:spPr>
          <a:xfrm>
            <a:off x="1243101" y="6127478"/>
            <a:ext cx="6282539" cy="276999"/>
          </a:xfrm>
          <a:prstGeom prst="rect">
            <a:avLst/>
          </a:prstGeom>
          <a:noFill/>
        </p:spPr>
        <p:txBody>
          <a:bodyPr wrap="square">
            <a:spAutoFit/>
          </a:bodyPr>
          <a:lstStyle/>
          <a:p>
            <a:r>
              <a:rPr lang="en-US" sz="1200" dirty="0">
                <a:hlinkClick r:id="rId3"/>
              </a:rPr>
              <a:t>https://statstuff.com/ssfiles/tools/FMEAScalesGuide.pdf</a:t>
            </a:r>
            <a:r>
              <a:rPr lang="en-US" sz="1200" dirty="0"/>
              <a:t> </a:t>
            </a:r>
          </a:p>
        </p:txBody>
      </p:sp>
    </p:spTree>
    <p:extLst>
      <p:ext uri="{BB962C8B-B14F-4D97-AF65-F5344CB8AC3E}">
        <p14:creationId xmlns:p14="http://schemas.microsoft.com/office/powerpoint/2010/main" val="621024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CB1E-70DD-A83F-A591-8BB1E0C8A93B}"/>
              </a:ext>
            </a:extLst>
          </p:cNvPr>
          <p:cNvSpPr>
            <a:spLocks noGrp="1"/>
          </p:cNvSpPr>
          <p:nvPr>
            <p:ph type="title"/>
          </p:nvPr>
        </p:nvSpPr>
        <p:spPr/>
        <p:txBody>
          <a:bodyPr>
            <a:normAutofit/>
          </a:bodyPr>
          <a:lstStyle/>
          <a:p>
            <a:r>
              <a:rPr lang="en-US" dirty="0"/>
              <a:t>Lung Therapy Example</a:t>
            </a:r>
          </a:p>
        </p:txBody>
      </p:sp>
      <p:sp>
        <p:nvSpPr>
          <p:cNvPr id="4" name="Footer Placeholder 3">
            <a:extLst>
              <a:ext uri="{FF2B5EF4-FFF2-40B4-BE49-F238E27FC236}">
                <a16:creationId xmlns:a16="http://schemas.microsoft.com/office/drawing/2014/main" id="{88C90C26-8868-6ED4-24BC-BE2AB032D942}"/>
              </a:ext>
            </a:extLst>
          </p:cNvPr>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5" name="Slide Number Placeholder 4">
            <a:extLst>
              <a:ext uri="{FF2B5EF4-FFF2-40B4-BE49-F238E27FC236}">
                <a16:creationId xmlns:a16="http://schemas.microsoft.com/office/drawing/2014/main" id="{55056620-CDE0-7815-A4FA-7B085D7B850F}"/>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46</a:t>
            </a:fld>
            <a:endParaRPr lang="en-US" dirty="0">
              <a:solidFill>
                <a:srgbClr val="000000">
                  <a:tint val="75000"/>
                </a:srgbClr>
              </a:solidFill>
            </a:endParaRPr>
          </a:p>
        </p:txBody>
      </p:sp>
      <p:sp>
        <p:nvSpPr>
          <p:cNvPr id="7" name="TextBox 6">
            <a:extLst>
              <a:ext uri="{FF2B5EF4-FFF2-40B4-BE49-F238E27FC236}">
                <a16:creationId xmlns:a16="http://schemas.microsoft.com/office/drawing/2014/main" id="{59FED41C-2C2A-E7D7-B136-3F44901986C0}"/>
              </a:ext>
            </a:extLst>
          </p:cNvPr>
          <p:cNvSpPr txBox="1"/>
          <p:nvPr/>
        </p:nvSpPr>
        <p:spPr>
          <a:xfrm>
            <a:off x="4082466" y="6099661"/>
            <a:ext cx="3084859" cy="261610"/>
          </a:xfrm>
          <a:prstGeom prst="rect">
            <a:avLst/>
          </a:prstGeom>
          <a:noFill/>
        </p:spPr>
        <p:txBody>
          <a:bodyPr wrap="square">
            <a:spAutoFit/>
          </a:bodyPr>
          <a:lstStyle/>
          <a:p>
            <a:r>
              <a:rPr lang="en-US" sz="1100" dirty="0">
                <a:latin typeface="+mj-lt"/>
                <a:hlinkClick r:id="rId2"/>
              </a:rPr>
              <a:t>smartvest-and-generator-hero.png (1440×860)</a:t>
            </a:r>
            <a:endParaRPr lang="en-US" sz="1100" dirty="0">
              <a:latin typeface="+mj-lt"/>
            </a:endParaRPr>
          </a:p>
        </p:txBody>
      </p:sp>
      <p:pic>
        <p:nvPicPr>
          <p:cNvPr id="1026" name="Picture 2">
            <a:extLst>
              <a:ext uri="{FF2B5EF4-FFF2-40B4-BE49-F238E27FC236}">
                <a16:creationId xmlns:a16="http://schemas.microsoft.com/office/drawing/2014/main" id="{1769E9DD-722E-6380-0331-CC270F1F5B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291" y="3144031"/>
            <a:ext cx="4521634" cy="27004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B5BB75-D39B-188A-71F9-DE7EFFAC20ED}"/>
              </a:ext>
            </a:extLst>
          </p:cNvPr>
          <p:cNvSpPr txBox="1"/>
          <p:nvPr/>
        </p:nvSpPr>
        <p:spPr>
          <a:xfrm>
            <a:off x="618830" y="6107356"/>
            <a:ext cx="3574473" cy="261610"/>
          </a:xfrm>
          <a:prstGeom prst="rect">
            <a:avLst/>
          </a:prstGeom>
          <a:noFill/>
        </p:spPr>
        <p:txBody>
          <a:bodyPr wrap="square">
            <a:spAutoFit/>
          </a:bodyPr>
          <a:lstStyle/>
          <a:p>
            <a:r>
              <a:rPr lang="en-US" sz="1050" dirty="0">
                <a:latin typeface="+mj-lt"/>
                <a:hlinkClick r:id="rId4"/>
              </a:rPr>
              <a:t>2022_SMARTVESTSW_2808-sm-450x450.png (450×450)</a:t>
            </a:r>
            <a:endParaRPr lang="en-US" sz="1050" dirty="0">
              <a:latin typeface="+mj-lt"/>
            </a:endParaRPr>
          </a:p>
        </p:txBody>
      </p:sp>
      <p:pic>
        <p:nvPicPr>
          <p:cNvPr id="1028" name="Picture 4">
            <a:extLst>
              <a:ext uri="{FF2B5EF4-FFF2-40B4-BE49-F238E27FC236}">
                <a16:creationId xmlns:a16="http://schemas.microsoft.com/office/drawing/2014/main" id="{ADFC3055-EE05-099F-A4A9-C3F8E3E04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85" y="2933946"/>
            <a:ext cx="3156941" cy="31569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DB5103B-E610-60EE-21BB-FA451B97AA5D}"/>
              </a:ext>
            </a:extLst>
          </p:cNvPr>
          <p:cNvSpPr txBox="1"/>
          <p:nvPr/>
        </p:nvSpPr>
        <p:spPr>
          <a:xfrm>
            <a:off x="6195696" y="1992210"/>
            <a:ext cx="2509777" cy="1815882"/>
          </a:xfrm>
          <a:prstGeom prst="rect">
            <a:avLst/>
          </a:prstGeom>
          <a:noFill/>
        </p:spPr>
        <p:txBody>
          <a:bodyPr wrap="square" rtlCol="0">
            <a:spAutoFit/>
          </a:bodyPr>
          <a:lstStyle/>
          <a:p>
            <a:r>
              <a:rPr lang="en-US" sz="2000" b="1" dirty="0">
                <a:latin typeface="+mj-lt"/>
              </a:rPr>
              <a:t>Engineer’s Risk Perspective:</a:t>
            </a:r>
          </a:p>
          <a:p>
            <a:r>
              <a:rPr lang="en-US" dirty="0">
                <a:latin typeface="+mj-lt"/>
              </a:rPr>
              <a:t>Poor strap adjustability may result in poor fit; design size options to span all body sizes.</a:t>
            </a:r>
          </a:p>
        </p:txBody>
      </p:sp>
      <p:sp>
        <p:nvSpPr>
          <p:cNvPr id="11" name="TextBox 10">
            <a:extLst>
              <a:ext uri="{FF2B5EF4-FFF2-40B4-BE49-F238E27FC236}">
                <a16:creationId xmlns:a16="http://schemas.microsoft.com/office/drawing/2014/main" id="{0A66683E-F273-DC48-A1EB-6708667EA7BD}"/>
              </a:ext>
            </a:extLst>
          </p:cNvPr>
          <p:cNvSpPr txBox="1"/>
          <p:nvPr/>
        </p:nvSpPr>
        <p:spPr>
          <a:xfrm>
            <a:off x="461819" y="1680952"/>
            <a:ext cx="3694546" cy="1231106"/>
          </a:xfrm>
          <a:prstGeom prst="rect">
            <a:avLst/>
          </a:prstGeom>
          <a:noFill/>
        </p:spPr>
        <p:txBody>
          <a:bodyPr wrap="square" rtlCol="0">
            <a:spAutoFit/>
          </a:bodyPr>
          <a:lstStyle/>
          <a:p>
            <a:r>
              <a:rPr lang="en-US" sz="2000" b="1" dirty="0">
                <a:latin typeface="+mj-lt"/>
              </a:rPr>
              <a:t>Clinician’s Risk Perspective:</a:t>
            </a:r>
          </a:p>
          <a:p>
            <a:r>
              <a:rPr lang="en-US" dirty="0">
                <a:latin typeface="+mj-lt"/>
              </a:rPr>
              <a:t>Rib fracture risk is high in patient with osteoporosis; use precise pressure settings.</a:t>
            </a:r>
          </a:p>
        </p:txBody>
      </p:sp>
      <p:sp>
        <p:nvSpPr>
          <p:cNvPr id="3" name="TextBox 2">
            <a:extLst>
              <a:ext uri="{FF2B5EF4-FFF2-40B4-BE49-F238E27FC236}">
                <a16:creationId xmlns:a16="http://schemas.microsoft.com/office/drawing/2014/main" id="{3419F479-A2DB-43D9-B284-63547E42D927}"/>
              </a:ext>
            </a:extLst>
          </p:cNvPr>
          <p:cNvSpPr txBox="1"/>
          <p:nvPr/>
        </p:nvSpPr>
        <p:spPr>
          <a:xfrm>
            <a:off x="5751871" y="358812"/>
            <a:ext cx="2953602" cy="646331"/>
          </a:xfrm>
          <a:prstGeom prst="rect">
            <a:avLst/>
          </a:prstGeom>
          <a:noFill/>
        </p:spPr>
        <p:txBody>
          <a:bodyPr wrap="square" rtlCol="0">
            <a:spAutoFit/>
          </a:bodyPr>
          <a:lstStyle/>
          <a:p>
            <a:r>
              <a:rPr lang="en-US" dirty="0"/>
              <a:t>HFCWO: High frequency chest wall oscillation</a:t>
            </a:r>
          </a:p>
        </p:txBody>
      </p:sp>
      <p:sp>
        <p:nvSpPr>
          <p:cNvPr id="6" name="Rectangle 5">
            <a:extLst>
              <a:ext uri="{FF2B5EF4-FFF2-40B4-BE49-F238E27FC236}">
                <a16:creationId xmlns:a16="http://schemas.microsoft.com/office/drawing/2014/main" id="{DEDD384A-A614-4714-B2E0-53E532245A21}"/>
              </a:ext>
            </a:extLst>
          </p:cNvPr>
          <p:cNvSpPr/>
          <p:nvPr/>
        </p:nvSpPr>
        <p:spPr>
          <a:xfrm>
            <a:off x="5359651" y="5251010"/>
            <a:ext cx="392220" cy="21728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742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4912-F609-49C5-B2D6-EA7C01AB410D}"/>
              </a:ext>
            </a:extLst>
          </p:cNvPr>
          <p:cNvSpPr>
            <a:spLocks noGrp="1"/>
          </p:cNvSpPr>
          <p:nvPr>
            <p:ph type="title"/>
          </p:nvPr>
        </p:nvSpPr>
        <p:spPr>
          <a:xfrm>
            <a:off x="304800" y="195441"/>
            <a:ext cx="8534400" cy="6124217"/>
          </a:xfrm>
        </p:spPr>
        <p:txBody>
          <a:bodyPr/>
          <a:lstStyle/>
          <a:p>
            <a:pPr algn="ctr"/>
            <a:r>
              <a:rPr lang="en-US" dirty="0"/>
              <a:t>Wrap up!!!</a:t>
            </a:r>
          </a:p>
        </p:txBody>
      </p:sp>
      <p:sp>
        <p:nvSpPr>
          <p:cNvPr id="3" name="Footer Placeholder 2">
            <a:extLst>
              <a:ext uri="{FF2B5EF4-FFF2-40B4-BE49-F238E27FC236}">
                <a16:creationId xmlns:a16="http://schemas.microsoft.com/office/drawing/2014/main" id="{8B549C14-B51D-4C37-AEA8-5CD68FE7C31F}"/>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F761BB84-7F31-4FAA-8542-F28C455628D6}"/>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47</a:t>
            </a:fld>
            <a:endParaRPr lang="en-US" dirty="0">
              <a:solidFill>
                <a:srgbClr val="000000">
                  <a:tint val="75000"/>
                </a:srgbClr>
              </a:solidFill>
            </a:endParaRPr>
          </a:p>
        </p:txBody>
      </p:sp>
    </p:spTree>
    <p:extLst>
      <p:ext uri="{BB962C8B-B14F-4D97-AF65-F5344CB8AC3E}">
        <p14:creationId xmlns:p14="http://schemas.microsoft.com/office/powerpoint/2010/main" val="1140618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80295-9E40-1E3F-3E76-7FA0A9C0A0A9}"/>
              </a:ext>
            </a:extLst>
          </p:cNvPr>
          <p:cNvSpPr>
            <a:spLocks noGrp="1"/>
          </p:cNvSpPr>
          <p:nvPr>
            <p:ph type="title"/>
          </p:nvPr>
        </p:nvSpPr>
        <p:spPr>
          <a:xfrm>
            <a:off x="488888" y="198071"/>
            <a:ext cx="8211494" cy="1021130"/>
          </a:xfrm>
        </p:spPr>
        <p:txBody>
          <a:bodyPr/>
          <a:lstStyle/>
          <a:p>
            <a:r>
              <a:rPr lang="en-US" dirty="0"/>
              <a:t>When We Communicate Most</a:t>
            </a:r>
          </a:p>
        </p:txBody>
      </p:sp>
      <p:sp>
        <p:nvSpPr>
          <p:cNvPr id="6" name="Content Placeholder 5">
            <a:extLst>
              <a:ext uri="{FF2B5EF4-FFF2-40B4-BE49-F238E27FC236}">
                <a16:creationId xmlns:a16="http://schemas.microsoft.com/office/drawing/2014/main" id="{A5BB486B-CBA2-193F-72E8-7692EC6461A6}"/>
              </a:ext>
            </a:extLst>
          </p:cNvPr>
          <p:cNvSpPr>
            <a:spLocks noGrp="1"/>
          </p:cNvSpPr>
          <p:nvPr>
            <p:ph idx="1"/>
          </p:nvPr>
        </p:nvSpPr>
        <p:spPr>
          <a:xfrm>
            <a:off x="488887" y="1676401"/>
            <a:ext cx="8211494" cy="4500562"/>
          </a:xfrm>
        </p:spPr>
        <p:txBody>
          <a:bodyPr>
            <a:normAutofit fontScale="92500" lnSpcReduction="10000"/>
          </a:bodyPr>
          <a:lstStyle/>
          <a:p>
            <a:r>
              <a:rPr lang="en-US" b="1" dirty="0"/>
              <a:t>Writing Clinical Trial Protocol at Trial Start</a:t>
            </a:r>
          </a:p>
          <a:p>
            <a:pPr marL="457200" indent="-457200">
              <a:buFont typeface="Wingdings" panose="05000000000000000000" pitchFamily="2" charset="2"/>
              <a:buChar char="Ø"/>
            </a:pPr>
            <a:r>
              <a:rPr lang="en-US" dirty="0"/>
              <a:t>All clinical benefits and risks identified in Risk Management File must be fully considered in Protocol</a:t>
            </a:r>
          </a:p>
          <a:p>
            <a:pPr marL="457200" indent="-457200">
              <a:buFont typeface="Wingdings" panose="05000000000000000000" pitchFamily="2" charset="2"/>
              <a:buChar char="Ø"/>
            </a:pPr>
            <a:r>
              <a:rPr lang="en-US" dirty="0"/>
              <a:t>Align on technical and clinical objectives to ensure protocol addresses device functionality and patient safety</a:t>
            </a:r>
          </a:p>
          <a:p>
            <a:r>
              <a:rPr lang="en-US" b="1" dirty="0"/>
              <a:t>Writing Clinical Trial Report at Trial End</a:t>
            </a:r>
          </a:p>
          <a:p>
            <a:pPr marL="457200" indent="-457200">
              <a:buFont typeface="Wingdings" panose="05000000000000000000" pitchFamily="2" charset="2"/>
              <a:buChar char="Ø"/>
            </a:pPr>
            <a:r>
              <a:rPr lang="en-US" dirty="0">
                <a:solidFill>
                  <a:srgbClr val="221E1F"/>
                </a:solidFill>
                <a:latin typeface="Cambria" panose="02040503050406030204" pitchFamily="18" charset="0"/>
              </a:rPr>
              <a:t>Document in clinical trial report if trial confirmed benefit-risk analysis outlined in risk management report</a:t>
            </a:r>
            <a:endParaRPr lang="en-US" dirty="0"/>
          </a:p>
          <a:p>
            <a:pPr marL="457200" indent="-457200">
              <a:buFont typeface="Wingdings" panose="05000000000000000000" pitchFamily="2" charset="2"/>
              <a:buChar char="Ø"/>
            </a:pPr>
            <a:r>
              <a:rPr lang="en-US" dirty="0"/>
              <a:t>All clinical benefits and risks learned in each clinical trial must be updated in Risk Management File</a:t>
            </a:r>
          </a:p>
        </p:txBody>
      </p:sp>
      <p:sp>
        <p:nvSpPr>
          <p:cNvPr id="3" name="Footer Placeholder 2">
            <a:extLst>
              <a:ext uri="{FF2B5EF4-FFF2-40B4-BE49-F238E27FC236}">
                <a16:creationId xmlns:a16="http://schemas.microsoft.com/office/drawing/2014/main" id="{FADFC7BA-22CD-8CE4-12E9-848FA4954B3B}"/>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E6953BC6-3B12-9EC5-F950-D2EC6A921699}"/>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48</a:t>
            </a:fld>
            <a:endParaRPr lang="en-US" dirty="0">
              <a:solidFill>
                <a:srgbClr val="000000">
                  <a:tint val="75000"/>
                </a:srgbClr>
              </a:solidFill>
            </a:endParaRPr>
          </a:p>
        </p:txBody>
      </p:sp>
    </p:spTree>
    <p:extLst>
      <p:ext uri="{BB962C8B-B14F-4D97-AF65-F5344CB8AC3E}">
        <p14:creationId xmlns:p14="http://schemas.microsoft.com/office/powerpoint/2010/main" val="4058234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DC1C-7D00-3864-DDED-9A2AA2B2DC8A}"/>
              </a:ext>
            </a:extLst>
          </p:cNvPr>
          <p:cNvSpPr>
            <a:spLocks noGrp="1"/>
          </p:cNvSpPr>
          <p:nvPr>
            <p:ph type="title"/>
          </p:nvPr>
        </p:nvSpPr>
        <p:spPr>
          <a:xfrm>
            <a:off x="461727" y="198071"/>
            <a:ext cx="8408111" cy="1021130"/>
          </a:xfrm>
        </p:spPr>
        <p:txBody>
          <a:bodyPr>
            <a:normAutofit/>
          </a:bodyPr>
          <a:lstStyle/>
          <a:p>
            <a:r>
              <a:rPr lang="en-US" dirty="0"/>
              <a:t>Where We Work Together</a:t>
            </a:r>
          </a:p>
        </p:txBody>
      </p:sp>
      <p:sp>
        <p:nvSpPr>
          <p:cNvPr id="3" name="Content Placeholder 2">
            <a:extLst>
              <a:ext uri="{FF2B5EF4-FFF2-40B4-BE49-F238E27FC236}">
                <a16:creationId xmlns:a16="http://schemas.microsoft.com/office/drawing/2014/main" id="{56534724-C6C5-71CD-82E3-4E3AFAA41500}"/>
              </a:ext>
            </a:extLst>
          </p:cNvPr>
          <p:cNvSpPr>
            <a:spLocks noGrp="1"/>
          </p:cNvSpPr>
          <p:nvPr>
            <p:ph idx="1"/>
          </p:nvPr>
        </p:nvSpPr>
        <p:spPr>
          <a:xfrm>
            <a:off x="461727" y="1676401"/>
            <a:ext cx="8175280" cy="4500562"/>
          </a:xfrm>
        </p:spPr>
        <p:txBody>
          <a:bodyPr>
            <a:normAutofit lnSpcReduction="10000"/>
          </a:bodyPr>
          <a:lstStyle/>
          <a:p>
            <a:pPr marL="457200" indent="-457200">
              <a:buFont typeface="Wingdings" panose="05000000000000000000" pitchFamily="2" charset="2"/>
              <a:buChar char="Ø"/>
            </a:pPr>
            <a:r>
              <a:rPr lang="en-US" b="1" dirty="0"/>
              <a:t>Risk Management Meetings:</a:t>
            </a:r>
            <a:r>
              <a:rPr lang="en-US" dirty="0"/>
              <a:t> Discussing hazard identification, severity, probability, risk controls, residual risks, etc.</a:t>
            </a:r>
          </a:p>
          <a:p>
            <a:pPr marL="457200" indent="-457200">
              <a:buFont typeface="Wingdings" panose="05000000000000000000" pitchFamily="2" charset="2"/>
              <a:buChar char="Ø"/>
            </a:pPr>
            <a:r>
              <a:rPr lang="en-US" b="1" dirty="0"/>
              <a:t>Clinical Trial Planning Sessions: </a:t>
            </a:r>
            <a:r>
              <a:rPr lang="en-US" dirty="0"/>
              <a:t>Linking </a:t>
            </a:r>
            <a:r>
              <a:rPr lang="en-US" dirty="0">
                <a:solidFill>
                  <a:srgbClr val="221E1F"/>
                </a:solidFill>
                <a:latin typeface="Cambria" panose="02040503050406030204" pitchFamily="18" charset="0"/>
              </a:rPr>
              <a:t>investigational device benefit-risk </a:t>
            </a:r>
            <a:r>
              <a:rPr lang="en-US" sz="2800" b="0" i="0" u="none" strike="noStrike" baseline="0" dirty="0">
                <a:solidFill>
                  <a:srgbClr val="221E1F"/>
                </a:solidFill>
                <a:latin typeface="Cambria" panose="02040503050406030204" pitchFamily="18" charset="0"/>
              </a:rPr>
              <a:t>analysis from the risk management report into clinical trial protocol</a:t>
            </a:r>
            <a:endParaRPr lang="en-US" dirty="0"/>
          </a:p>
          <a:p>
            <a:pPr marL="457200" indent="-457200">
              <a:buFont typeface="Wingdings" panose="05000000000000000000" pitchFamily="2" charset="2"/>
              <a:buChar char="Ø"/>
            </a:pPr>
            <a:r>
              <a:rPr lang="en-US" b="1" dirty="0"/>
              <a:t>Clinical Trial Analysis and Report Sessions: </a:t>
            </a:r>
            <a:r>
              <a:rPr lang="en-US" dirty="0"/>
              <a:t>Input new benefits, risks and changes to </a:t>
            </a:r>
            <a:r>
              <a:rPr lang="en-US" dirty="0">
                <a:solidFill>
                  <a:srgbClr val="221E1F"/>
                </a:solidFill>
                <a:latin typeface="Cambria" panose="02040503050406030204" pitchFamily="18" charset="0"/>
              </a:rPr>
              <a:t>benefit-risk </a:t>
            </a:r>
            <a:r>
              <a:rPr lang="en-US" sz="2800" i="0" u="none" strike="noStrike" baseline="0" dirty="0">
                <a:solidFill>
                  <a:srgbClr val="221E1F"/>
                </a:solidFill>
                <a:latin typeface="Cambria" panose="02040503050406030204" pitchFamily="18" charset="0"/>
              </a:rPr>
              <a:t>profile from clinical trial into </a:t>
            </a:r>
            <a:r>
              <a:rPr lang="en-US" sz="2800" b="0" i="0" u="none" strike="noStrike" baseline="0" dirty="0">
                <a:solidFill>
                  <a:srgbClr val="221E1F"/>
                </a:solidFill>
                <a:latin typeface="Cambria" panose="02040503050406030204" pitchFamily="18" charset="0"/>
              </a:rPr>
              <a:t>risk management process</a:t>
            </a:r>
            <a:endParaRPr lang="en-US" dirty="0"/>
          </a:p>
        </p:txBody>
      </p:sp>
      <p:sp>
        <p:nvSpPr>
          <p:cNvPr id="4" name="Footer Placeholder 3">
            <a:extLst>
              <a:ext uri="{FF2B5EF4-FFF2-40B4-BE49-F238E27FC236}">
                <a16:creationId xmlns:a16="http://schemas.microsoft.com/office/drawing/2014/main" id="{F055AE4E-A3A0-8B41-D9DD-85A0A0732B77}"/>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F81FB2FC-5757-F005-542A-B061D6F0EDBE}"/>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49</a:t>
            </a:fld>
            <a:endParaRPr lang="en-US" dirty="0">
              <a:solidFill>
                <a:srgbClr val="000000">
                  <a:tint val="75000"/>
                </a:srgbClr>
              </a:solidFill>
            </a:endParaRPr>
          </a:p>
        </p:txBody>
      </p:sp>
    </p:spTree>
    <p:extLst>
      <p:ext uri="{BB962C8B-B14F-4D97-AF65-F5344CB8AC3E}">
        <p14:creationId xmlns:p14="http://schemas.microsoft.com/office/powerpoint/2010/main" val="245436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6" y="198071"/>
            <a:ext cx="8210550" cy="1021130"/>
          </a:xfrm>
        </p:spPr>
        <p:txBody>
          <a:bodyPr/>
          <a:lstStyle/>
          <a:p>
            <a:r>
              <a:rPr lang="en-US" dirty="0"/>
              <a:t>Agenda</a:t>
            </a:r>
          </a:p>
        </p:txBody>
      </p:sp>
      <p:sp>
        <p:nvSpPr>
          <p:cNvPr id="3" name="Content Placeholder 2"/>
          <p:cNvSpPr>
            <a:spLocks noGrp="1"/>
          </p:cNvSpPr>
          <p:nvPr>
            <p:ph idx="1"/>
          </p:nvPr>
        </p:nvSpPr>
        <p:spPr>
          <a:xfrm>
            <a:off x="485776" y="1676401"/>
            <a:ext cx="8350406" cy="4500562"/>
          </a:xfrm>
        </p:spPr>
        <p:txBody>
          <a:bodyPr>
            <a:normAutofit/>
          </a:bodyPr>
          <a:lstStyle/>
          <a:p>
            <a:pPr marL="514350" indent="-514350">
              <a:buAutoNum type="arabicPeriod"/>
            </a:pPr>
            <a:r>
              <a:rPr lang="en-US" dirty="0"/>
              <a:t>Who is the audience for this course?</a:t>
            </a:r>
          </a:p>
          <a:p>
            <a:pPr marL="514350" indent="-514350">
              <a:buAutoNum type="arabicPeriod"/>
            </a:pPr>
            <a:r>
              <a:rPr lang="en-US" dirty="0"/>
              <a:t>What are ISO14155 and ISO14971?</a:t>
            </a:r>
          </a:p>
          <a:p>
            <a:pPr marL="514350" indent="-514350">
              <a:buFontTx/>
              <a:buAutoNum type="arabicPeriod"/>
            </a:pPr>
            <a:r>
              <a:rPr lang="en-US" dirty="0"/>
              <a:t>When, where and how do we communicate </a:t>
            </a:r>
            <a:r>
              <a:rPr lang="en-US" b="1" dirty="0">
                <a:solidFill>
                  <a:srgbClr val="FF0000"/>
                </a:solidFill>
              </a:rPr>
              <a:t>RISK</a:t>
            </a:r>
            <a:r>
              <a:rPr lang="en-US" dirty="0"/>
              <a:t>?</a:t>
            </a:r>
          </a:p>
          <a:p>
            <a:pPr marL="769144" lvl="1" indent="-514350">
              <a:buFont typeface="+mj-lt"/>
              <a:buAutoNum type="alphaLcParenR"/>
            </a:pPr>
            <a:r>
              <a:rPr lang="en-US" dirty="0"/>
              <a:t>Clinician </a:t>
            </a:r>
            <a:r>
              <a:rPr lang="en-US" b="1" dirty="0">
                <a:latin typeface="system"/>
              </a:rPr>
              <a:t>↔ </a:t>
            </a:r>
            <a:r>
              <a:rPr lang="en-US" dirty="0"/>
              <a:t>Engineer</a:t>
            </a:r>
          </a:p>
          <a:p>
            <a:pPr marL="769144" lvl="1" indent="-514350">
              <a:buFont typeface="+mj-lt"/>
              <a:buAutoNum type="alphaLcParenR"/>
            </a:pPr>
            <a:r>
              <a:rPr lang="en-US" dirty="0"/>
              <a:t>Understanding clinical and engineering language</a:t>
            </a:r>
          </a:p>
          <a:p>
            <a:pPr marL="514350" indent="-514350">
              <a:buAutoNum type="arabicPeriod"/>
            </a:pPr>
            <a:r>
              <a:rPr lang="en-US" dirty="0"/>
              <a:t>Why are ISO14155 and ISO14971 an “Odd Couple”?</a:t>
            </a:r>
          </a:p>
          <a:p>
            <a:pPr marL="514350" indent="-514350">
              <a:buFontTx/>
              <a:buAutoNum type="arabicPeriod"/>
            </a:pPr>
            <a:r>
              <a:rPr lang="en-US" dirty="0"/>
              <a:t>Case Study and Group Activity</a:t>
            </a:r>
          </a:p>
          <a:p>
            <a:pPr marL="514350" indent="-514350">
              <a:buFontTx/>
              <a:buAutoNum type="arabicPeriod"/>
            </a:pPr>
            <a:r>
              <a:rPr lang="en-US" dirty="0"/>
              <a:t>Wrap up!!!</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4" name="Footer Placeholder 3"/>
          <p:cNvSpPr>
            <a:spLocks noGrp="1"/>
          </p:cNvSpPr>
          <p:nvPr>
            <p:ph type="ftr" sz="quarter" idx="11"/>
          </p:nvPr>
        </p:nvSpPr>
        <p:spPr/>
        <p:txBody>
          <a:bodyPr/>
          <a:lstStyle/>
          <a:p>
            <a:r>
              <a:rPr lang="en-US" dirty="0">
                <a:solidFill>
                  <a:srgbClr val="000000">
                    <a:tint val="75000"/>
                  </a:srgbClr>
                </a:solidFill>
              </a:rPr>
              <a:t>© 2025 Frestedt Incorporated</a:t>
            </a:r>
          </a:p>
        </p:txBody>
      </p:sp>
      <p:sp>
        <p:nvSpPr>
          <p:cNvPr id="5" name="Slide Number Placeholder 4"/>
          <p:cNvSpPr>
            <a:spLocks noGrp="1"/>
          </p:cNvSpPr>
          <p:nvPr>
            <p:ph type="sldNum" sz="quarter" idx="12"/>
          </p:nvPr>
        </p:nvSpPr>
        <p:spPr/>
        <p:txBody>
          <a:bodyPr/>
          <a:lstStyle/>
          <a:p>
            <a:fld id="{4AB37DCE-BADD-4184-BBC8-E24EC92EC18B}" type="slidenum">
              <a:rPr lang="en-US" smtClean="0">
                <a:solidFill>
                  <a:srgbClr val="000000">
                    <a:tint val="75000"/>
                  </a:srgbClr>
                </a:solidFill>
              </a:rPr>
              <a:pPr/>
              <a:t>5</a:t>
            </a:fld>
            <a:endParaRPr lang="en-US" dirty="0">
              <a:solidFill>
                <a:srgbClr val="000000">
                  <a:tint val="75000"/>
                </a:srgbClr>
              </a:solidFill>
            </a:endParaRPr>
          </a:p>
        </p:txBody>
      </p:sp>
    </p:spTree>
    <p:extLst>
      <p:ext uri="{BB962C8B-B14F-4D97-AF65-F5344CB8AC3E}">
        <p14:creationId xmlns:p14="http://schemas.microsoft.com/office/powerpoint/2010/main" val="3331915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644E-B88C-4C1F-4CBD-051DE4F76433}"/>
              </a:ext>
            </a:extLst>
          </p:cNvPr>
          <p:cNvSpPr>
            <a:spLocks noGrp="1"/>
          </p:cNvSpPr>
          <p:nvPr>
            <p:ph type="title"/>
          </p:nvPr>
        </p:nvSpPr>
        <p:spPr/>
        <p:txBody>
          <a:bodyPr/>
          <a:lstStyle/>
          <a:p>
            <a:r>
              <a:rPr lang="en-US" dirty="0"/>
              <a:t>Why We Work Together</a:t>
            </a:r>
          </a:p>
        </p:txBody>
      </p:sp>
      <p:sp>
        <p:nvSpPr>
          <p:cNvPr id="3" name="Content Placeholder 2">
            <a:extLst>
              <a:ext uri="{FF2B5EF4-FFF2-40B4-BE49-F238E27FC236}">
                <a16:creationId xmlns:a16="http://schemas.microsoft.com/office/drawing/2014/main" id="{C72EF53C-6E79-5E1F-8303-C3CEBB6511D8}"/>
              </a:ext>
            </a:extLst>
          </p:cNvPr>
          <p:cNvSpPr>
            <a:spLocks noGrp="1"/>
          </p:cNvSpPr>
          <p:nvPr>
            <p:ph idx="1"/>
          </p:nvPr>
        </p:nvSpPr>
        <p:spPr/>
        <p:txBody>
          <a:bodyPr>
            <a:normAutofit lnSpcReduction="10000"/>
          </a:bodyPr>
          <a:lstStyle/>
          <a:p>
            <a:pPr marL="457200" indent="-457200">
              <a:buFont typeface="Wingdings" panose="05000000000000000000" pitchFamily="2" charset="2"/>
              <a:buChar char="Ø"/>
            </a:pPr>
            <a:r>
              <a:rPr lang="en-US" dirty="0"/>
              <a:t>Miscommunication during protocol writing can lead to incomplete risk assessments or trial designs failing to capture critical data.</a:t>
            </a:r>
          </a:p>
          <a:p>
            <a:pPr marL="457200" indent="-457200">
              <a:buFont typeface="Wingdings" panose="05000000000000000000" pitchFamily="2" charset="2"/>
              <a:buChar char="Ø"/>
            </a:pPr>
            <a:r>
              <a:rPr lang="en-US" dirty="0"/>
              <a:t>Miscommunication during report writing can lead to incomplete risk assessments or risk management files failing to appropriately control risks.</a:t>
            </a:r>
          </a:p>
          <a:p>
            <a:pPr marL="457200" indent="-457200">
              <a:buFont typeface="Wingdings" panose="05000000000000000000" pitchFamily="2" charset="2"/>
              <a:buChar char="Ø"/>
            </a:pPr>
            <a:r>
              <a:rPr lang="en-US" dirty="0"/>
              <a:t>Ensures comprehensive risk identification covering technical faults and clinical impacts.</a:t>
            </a:r>
          </a:p>
          <a:p>
            <a:pPr marL="457200" indent="-457200">
              <a:buFont typeface="Wingdings" panose="05000000000000000000" pitchFamily="2" charset="2"/>
              <a:buChar char="Ø"/>
            </a:pPr>
            <a:r>
              <a:rPr lang="en-US" dirty="0"/>
              <a:t>Improves patient safety by evaluating device benefits, risks, reliability and usability.</a:t>
            </a:r>
          </a:p>
        </p:txBody>
      </p:sp>
      <p:sp>
        <p:nvSpPr>
          <p:cNvPr id="4" name="Footer Placeholder 3">
            <a:extLst>
              <a:ext uri="{FF2B5EF4-FFF2-40B4-BE49-F238E27FC236}">
                <a16:creationId xmlns:a16="http://schemas.microsoft.com/office/drawing/2014/main" id="{8E91C9E1-C651-E203-1BDD-F0284EF00B28}"/>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20F23D4C-1D29-5D7F-9331-E12CB0D325FC}"/>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50</a:t>
            </a:fld>
            <a:endParaRPr lang="en-US" dirty="0">
              <a:solidFill>
                <a:srgbClr val="000000">
                  <a:tint val="75000"/>
                </a:srgbClr>
              </a:solidFill>
            </a:endParaRPr>
          </a:p>
        </p:txBody>
      </p:sp>
    </p:spTree>
    <p:extLst>
      <p:ext uri="{BB962C8B-B14F-4D97-AF65-F5344CB8AC3E}">
        <p14:creationId xmlns:p14="http://schemas.microsoft.com/office/powerpoint/2010/main" val="120243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4E01-D699-E158-2F86-4120CB495A22}"/>
              </a:ext>
            </a:extLst>
          </p:cNvPr>
          <p:cNvSpPr>
            <a:spLocks noGrp="1"/>
          </p:cNvSpPr>
          <p:nvPr>
            <p:ph type="title"/>
          </p:nvPr>
        </p:nvSpPr>
        <p:spPr>
          <a:xfrm>
            <a:off x="506994" y="198071"/>
            <a:ext cx="8193386" cy="1021130"/>
          </a:xfrm>
        </p:spPr>
        <p:txBody>
          <a:bodyPr/>
          <a:lstStyle/>
          <a:p>
            <a:r>
              <a:rPr lang="en-US" dirty="0"/>
              <a:t>How to Work Together</a:t>
            </a:r>
          </a:p>
        </p:txBody>
      </p:sp>
      <p:sp>
        <p:nvSpPr>
          <p:cNvPr id="3" name="Content Placeholder 2">
            <a:extLst>
              <a:ext uri="{FF2B5EF4-FFF2-40B4-BE49-F238E27FC236}">
                <a16:creationId xmlns:a16="http://schemas.microsoft.com/office/drawing/2014/main" id="{8F40EF75-3419-3BD5-AD13-EDCFF9BBEE04}"/>
              </a:ext>
            </a:extLst>
          </p:cNvPr>
          <p:cNvSpPr>
            <a:spLocks noGrp="1"/>
          </p:cNvSpPr>
          <p:nvPr>
            <p:ph idx="1"/>
          </p:nvPr>
        </p:nvSpPr>
        <p:spPr>
          <a:xfrm>
            <a:off x="506994" y="1676401"/>
            <a:ext cx="8193386" cy="4500562"/>
          </a:xfrm>
        </p:spPr>
        <p:txBody>
          <a:bodyPr>
            <a:normAutofit/>
          </a:bodyPr>
          <a:lstStyle/>
          <a:p>
            <a:pPr marL="457200" indent="-457200">
              <a:buFont typeface="Wingdings" panose="05000000000000000000" pitchFamily="2" charset="2"/>
              <a:buChar char="Ø"/>
            </a:pPr>
            <a:r>
              <a:rPr lang="en-US" dirty="0"/>
              <a:t>Shared Risk Management File and Clinical Trial Results: Centralized documentation accessible to both teams</a:t>
            </a:r>
          </a:p>
          <a:p>
            <a:pPr marL="457200" indent="-457200">
              <a:buFont typeface="Wingdings" panose="05000000000000000000" pitchFamily="2" charset="2"/>
              <a:buChar char="Ø"/>
            </a:pPr>
            <a:r>
              <a:rPr lang="en-US" dirty="0"/>
              <a:t>Cross-functional workshops to align priorities (e.g., usability testing)</a:t>
            </a:r>
          </a:p>
          <a:p>
            <a:pPr marL="457200" indent="-457200">
              <a:buFont typeface="Wingdings" panose="05000000000000000000" pitchFamily="2" charset="2"/>
              <a:buChar char="Ø"/>
            </a:pPr>
            <a:r>
              <a:rPr lang="en-US" dirty="0"/>
              <a:t>Regular communication to ensure risks and benefits are accurately and appropriately documented and residual risks continue to be acceptable</a:t>
            </a:r>
          </a:p>
          <a:p>
            <a:pPr marL="457200" indent="-457200">
              <a:buFont typeface="Wingdings" panose="05000000000000000000" pitchFamily="2" charset="2"/>
              <a:buChar char="Ø"/>
            </a:pPr>
            <a:r>
              <a:rPr lang="en-US" dirty="0"/>
              <a:t>Use </a:t>
            </a:r>
            <a:r>
              <a:rPr lang="en-US" dirty="0" err="1"/>
              <a:t>ChatGPT</a:t>
            </a:r>
            <a:r>
              <a:rPr lang="en-US" dirty="0"/>
              <a:t> to translate “technical jargon”</a:t>
            </a:r>
          </a:p>
        </p:txBody>
      </p:sp>
      <p:sp>
        <p:nvSpPr>
          <p:cNvPr id="4" name="Footer Placeholder 3">
            <a:extLst>
              <a:ext uri="{FF2B5EF4-FFF2-40B4-BE49-F238E27FC236}">
                <a16:creationId xmlns:a16="http://schemas.microsoft.com/office/drawing/2014/main" id="{7C80607C-CC7A-64FE-259E-CFB04DB0E2EC}"/>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B77F10D6-E55D-9587-FA85-799CBA19C6C8}"/>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51</a:t>
            </a:fld>
            <a:endParaRPr lang="en-US" dirty="0">
              <a:solidFill>
                <a:srgbClr val="000000">
                  <a:tint val="75000"/>
                </a:srgbClr>
              </a:solidFill>
            </a:endParaRPr>
          </a:p>
        </p:txBody>
      </p:sp>
      <p:sp>
        <p:nvSpPr>
          <p:cNvPr id="7" name="TextBox 6">
            <a:extLst>
              <a:ext uri="{FF2B5EF4-FFF2-40B4-BE49-F238E27FC236}">
                <a16:creationId xmlns:a16="http://schemas.microsoft.com/office/drawing/2014/main" id="{56DF5803-DD47-0D1D-21D5-2E027BEB7D36}"/>
              </a:ext>
            </a:extLst>
          </p:cNvPr>
          <p:cNvSpPr txBox="1"/>
          <p:nvPr/>
        </p:nvSpPr>
        <p:spPr>
          <a:xfrm>
            <a:off x="2117595" y="6007686"/>
            <a:ext cx="4567382" cy="338554"/>
          </a:xfrm>
          <a:prstGeom prst="rect">
            <a:avLst/>
          </a:prstGeom>
          <a:noFill/>
        </p:spPr>
        <p:txBody>
          <a:bodyPr wrap="square">
            <a:spAutoFit/>
          </a:bodyPr>
          <a:lstStyle/>
          <a:p>
            <a:r>
              <a:rPr lang="en-US" sz="1600" dirty="0">
                <a:latin typeface="+mj-lt"/>
                <a:hlinkClick r:id="rId2"/>
              </a:rPr>
              <a:t>Bridging Engineering and Clinical Language with AI</a:t>
            </a:r>
            <a:endParaRPr lang="en-US" sz="1600" dirty="0">
              <a:latin typeface="+mj-lt"/>
            </a:endParaRPr>
          </a:p>
        </p:txBody>
      </p:sp>
    </p:spTree>
    <p:extLst>
      <p:ext uri="{BB962C8B-B14F-4D97-AF65-F5344CB8AC3E}">
        <p14:creationId xmlns:p14="http://schemas.microsoft.com/office/powerpoint/2010/main" val="3261377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B70BA-D785-8950-AB9F-AFA935D62AD7}"/>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B5FA51D-5B96-0FA2-2AF6-6C58CBE31F79}"/>
              </a:ext>
            </a:extLst>
          </p:cNvPr>
          <p:cNvGraphicFramePr/>
          <p:nvPr>
            <p:extLst>
              <p:ext uri="{D42A27DB-BD31-4B8C-83A1-F6EECF244321}">
                <p14:modId xmlns:p14="http://schemas.microsoft.com/office/powerpoint/2010/main" val="3285158636"/>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0C4960F4-D2B1-6992-9D2A-1926209D2F32}"/>
              </a:ext>
            </a:extLst>
          </p:cNvPr>
          <p:cNvSpPr>
            <a:spLocks noGrp="1"/>
          </p:cNvSpPr>
          <p:nvPr>
            <p:ph idx="1"/>
          </p:nvPr>
        </p:nvSpPr>
        <p:spPr/>
        <p:txBody>
          <a:bodyPr>
            <a:normAutofit lnSpcReduction="10000"/>
          </a:bodyPr>
          <a:lstStyle/>
          <a:p>
            <a:r>
              <a:rPr lang="en-US" sz="3600" b="1" dirty="0"/>
              <a:t>What often results from poor engineer-clinician communication during protocol development?</a:t>
            </a:r>
          </a:p>
          <a:p>
            <a:pPr marL="514350" indent="-514350">
              <a:buFont typeface="+mj-lt"/>
              <a:buAutoNum type="alphaUcPeriod"/>
            </a:pPr>
            <a:r>
              <a:rPr lang="en-US" sz="3600" dirty="0"/>
              <a:t> Faster regulatory approval</a:t>
            </a:r>
          </a:p>
          <a:p>
            <a:pPr marL="514350" indent="-514350">
              <a:buFont typeface="+mj-lt"/>
              <a:buAutoNum type="alphaUcPeriod"/>
            </a:pPr>
            <a:r>
              <a:rPr lang="en-US" sz="3600" dirty="0"/>
              <a:t>Reduced manufacturing costs</a:t>
            </a:r>
          </a:p>
          <a:p>
            <a:pPr marL="514350" indent="-514350">
              <a:buFont typeface="+mj-lt"/>
              <a:buAutoNum type="alphaUcPeriod"/>
            </a:pPr>
            <a:r>
              <a:rPr lang="en-US" sz="3600" dirty="0"/>
              <a:t>Incomplete risk assessments or flawed trial designs</a:t>
            </a:r>
          </a:p>
          <a:p>
            <a:pPr marL="514350" indent="-514350">
              <a:buFont typeface="+mj-lt"/>
              <a:buAutoNum type="alphaUcPeriod"/>
            </a:pPr>
            <a:r>
              <a:rPr lang="en-US" sz="3600" dirty="0"/>
              <a:t>Fewer required documents</a:t>
            </a:r>
          </a:p>
        </p:txBody>
      </p:sp>
      <p:sp>
        <p:nvSpPr>
          <p:cNvPr id="4" name="Footer Placeholder 3">
            <a:extLst>
              <a:ext uri="{FF2B5EF4-FFF2-40B4-BE49-F238E27FC236}">
                <a16:creationId xmlns:a16="http://schemas.microsoft.com/office/drawing/2014/main" id="{AA35AB54-667C-19E8-E070-E74061A594ED}"/>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3E80E60E-DA26-807A-EBD0-35D30A181BEB}"/>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52</a:t>
            </a:fld>
            <a:endParaRPr lang="en-US" dirty="0">
              <a:solidFill>
                <a:srgbClr val="000000">
                  <a:tint val="75000"/>
                </a:srgbClr>
              </a:solidFill>
            </a:endParaRPr>
          </a:p>
        </p:txBody>
      </p:sp>
    </p:spTree>
    <p:extLst>
      <p:ext uri="{BB962C8B-B14F-4D97-AF65-F5344CB8AC3E}">
        <p14:creationId xmlns:p14="http://schemas.microsoft.com/office/powerpoint/2010/main" val="2861574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3929-0C8D-52CE-7330-BD989EA2FA48}"/>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72BB4B5-644D-AD7E-639A-F4CCC922159D}"/>
              </a:ext>
            </a:extLst>
          </p:cNvPr>
          <p:cNvGraphicFramePr/>
          <p:nvPr>
            <p:extLst>
              <p:ext uri="{D42A27DB-BD31-4B8C-83A1-F6EECF244321}">
                <p14:modId xmlns:p14="http://schemas.microsoft.com/office/powerpoint/2010/main" val="2566244632"/>
              </p:ext>
            </p:extLst>
          </p:nvPr>
        </p:nvGraphicFramePr>
        <p:xfrm>
          <a:off x="304801" y="198071"/>
          <a:ext cx="8565037" cy="1021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D8B8EFFA-E9DE-8ADB-1520-C9FE6BF4DA78}"/>
              </a:ext>
            </a:extLst>
          </p:cNvPr>
          <p:cNvSpPr>
            <a:spLocks noGrp="1"/>
          </p:cNvSpPr>
          <p:nvPr>
            <p:ph idx="1"/>
          </p:nvPr>
        </p:nvSpPr>
        <p:spPr/>
        <p:txBody>
          <a:bodyPr>
            <a:normAutofit lnSpcReduction="10000"/>
          </a:bodyPr>
          <a:lstStyle/>
          <a:p>
            <a:r>
              <a:rPr lang="en-US" sz="3600" b="1" dirty="0"/>
              <a:t>What often results from poor engineer-clinician communication during protocol development?</a:t>
            </a:r>
          </a:p>
          <a:p>
            <a:pPr marL="514350" indent="-514350">
              <a:buFont typeface="+mj-lt"/>
              <a:buAutoNum type="alphaUcPeriod"/>
            </a:pPr>
            <a:r>
              <a:rPr lang="en-US" sz="3600" dirty="0"/>
              <a:t>Faster regulatory approval</a:t>
            </a:r>
          </a:p>
          <a:p>
            <a:pPr marL="514350" indent="-514350">
              <a:buFont typeface="+mj-lt"/>
              <a:buAutoNum type="alphaUcPeriod"/>
            </a:pPr>
            <a:r>
              <a:rPr lang="en-US" sz="3600" dirty="0"/>
              <a:t>Reduced manufacturing costs</a:t>
            </a:r>
          </a:p>
          <a:p>
            <a:pPr marL="514350" indent="-514350">
              <a:buFont typeface="+mj-lt"/>
              <a:buAutoNum type="alphaUcPeriod"/>
            </a:pPr>
            <a:r>
              <a:rPr lang="en-US" sz="3600" b="1" dirty="0">
                <a:solidFill>
                  <a:srgbClr val="0000FF"/>
                </a:solidFill>
              </a:rPr>
              <a:t>Incomplete risk assessments or flawed trial designs</a:t>
            </a:r>
          </a:p>
          <a:p>
            <a:pPr marL="514350" indent="-514350">
              <a:buFont typeface="+mj-lt"/>
              <a:buAutoNum type="alphaUcPeriod"/>
            </a:pPr>
            <a:r>
              <a:rPr lang="en-US" sz="3600" dirty="0"/>
              <a:t>Fewer required documents</a:t>
            </a:r>
          </a:p>
        </p:txBody>
      </p:sp>
      <p:sp>
        <p:nvSpPr>
          <p:cNvPr id="4" name="Footer Placeholder 3">
            <a:extLst>
              <a:ext uri="{FF2B5EF4-FFF2-40B4-BE49-F238E27FC236}">
                <a16:creationId xmlns:a16="http://schemas.microsoft.com/office/drawing/2014/main" id="{15B4FBE0-8B17-8637-63B4-1FFC4E49C5A4}"/>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A96AA489-BD15-BEDE-58AA-42CE5F0BE38A}"/>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53</a:t>
            </a:fld>
            <a:endParaRPr lang="en-US" dirty="0">
              <a:solidFill>
                <a:srgbClr val="000000">
                  <a:tint val="75000"/>
                </a:srgbClr>
              </a:solidFill>
            </a:endParaRPr>
          </a:p>
        </p:txBody>
      </p:sp>
    </p:spTree>
    <p:extLst>
      <p:ext uri="{BB962C8B-B14F-4D97-AF65-F5344CB8AC3E}">
        <p14:creationId xmlns:p14="http://schemas.microsoft.com/office/powerpoint/2010/main" val="2026368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1F47-0163-5829-6DCE-C2C2605BE69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6F51F8-70DD-199F-1CC7-E9FDB921D55A}"/>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192AC4F2-BBF0-64A4-14E6-E834055B6AC1}"/>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54</a:t>
            </a:fld>
            <a:endParaRPr lang="en-US" dirty="0">
              <a:solidFill>
                <a:srgbClr val="000000">
                  <a:tint val="75000"/>
                </a:srgbClr>
              </a:solidFill>
            </a:endParaRPr>
          </a:p>
        </p:txBody>
      </p:sp>
      <p:sp>
        <p:nvSpPr>
          <p:cNvPr id="6" name="Subtitle 5">
            <a:extLst>
              <a:ext uri="{FF2B5EF4-FFF2-40B4-BE49-F238E27FC236}">
                <a16:creationId xmlns:a16="http://schemas.microsoft.com/office/drawing/2014/main" id="{7C411CFB-9561-5520-F638-1E9EA116D2F7}"/>
              </a:ext>
            </a:extLst>
          </p:cNvPr>
          <p:cNvSpPr>
            <a:spLocks noGrp="1"/>
          </p:cNvSpPr>
          <p:nvPr>
            <p:ph type="subTitle" idx="4294967295"/>
          </p:nvPr>
        </p:nvSpPr>
        <p:spPr>
          <a:xfrm>
            <a:off x="581025" y="2553156"/>
            <a:ext cx="7981950" cy="3287712"/>
          </a:xfrm>
        </p:spPr>
        <p:txBody>
          <a:bodyPr>
            <a:normAutofit/>
          </a:bodyPr>
          <a:lstStyle/>
          <a:p>
            <a:pPr algn="ctr"/>
            <a:r>
              <a:rPr lang="en-US" sz="5400" b="1" dirty="0">
                <a:solidFill>
                  <a:srgbClr val="0000FF"/>
                </a:solidFill>
              </a:rPr>
              <a:t>Questions</a:t>
            </a:r>
          </a:p>
        </p:txBody>
      </p:sp>
    </p:spTree>
    <p:extLst>
      <p:ext uri="{BB962C8B-B14F-4D97-AF65-F5344CB8AC3E}">
        <p14:creationId xmlns:p14="http://schemas.microsoft.com/office/powerpoint/2010/main" val="295979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259A-C982-453A-8149-EB8F7660AD0C}"/>
              </a:ext>
            </a:extLst>
          </p:cNvPr>
          <p:cNvSpPr>
            <a:spLocks noGrp="1"/>
          </p:cNvSpPr>
          <p:nvPr>
            <p:ph type="title"/>
          </p:nvPr>
        </p:nvSpPr>
        <p:spPr>
          <a:xfrm>
            <a:off x="470780" y="198071"/>
            <a:ext cx="8229600" cy="1021130"/>
          </a:xfrm>
        </p:spPr>
        <p:txBody>
          <a:bodyPr/>
          <a:lstStyle/>
          <a:p>
            <a:r>
              <a:rPr lang="en-US" dirty="0"/>
              <a:t>Disclaimers</a:t>
            </a:r>
          </a:p>
        </p:txBody>
      </p:sp>
      <p:sp>
        <p:nvSpPr>
          <p:cNvPr id="3" name="Content Placeholder 2">
            <a:extLst>
              <a:ext uri="{FF2B5EF4-FFF2-40B4-BE49-F238E27FC236}">
                <a16:creationId xmlns:a16="http://schemas.microsoft.com/office/drawing/2014/main" id="{8AEF4096-F9D4-42B7-AA52-DE20EADE648D}"/>
              </a:ext>
            </a:extLst>
          </p:cNvPr>
          <p:cNvSpPr>
            <a:spLocks noGrp="1"/>
          </p:cNvSpPr>
          <p:nvPr>
            <p:ph idx="1"/>
          </p:nvPr>
        </p:nvSpPr>
        <p:spPr>
          <a:xfrm>
            <a:off x="470780" y="1676401"/>
            <a:ext cx="8229600" cy="4500562"/>
          </a:xfrm>
        </p:spPr>
        <p:txBody>
          <a:bodyPr>
            <a:normAutofit fontScale="85000" lnSpcReduction="20000"/>
          </a:bodyPr>
          <a:lstStyle/>
          <a:p>
            <a:r>
              <a:rPr lang="en-US" dirty="0"/>
              <a:t>Dr. Frestedt has no conflicts of interest to report; however, she pays fees to serve on ISO standards committees through ANSI/AAMI for the US.</a:t>
            </a:r>
          </a:p>
          <a:p>
            <a:endParaRPr lang="en-US" dirty="0"/>
          </a:p>
          <a:p>
            <a:r>
              <a:rPr lang="en-US" i="1" dirty="0"/>
              <a:t>NOTE: </a:t>
            </a:r>
            <a:r>
              <a:rPr lang="en-US" sz="2800" i="1" dirty="0"/>
              <a:t>ISO STANDARDS REQUIRE PURCHASE</a:t>
            </a:r>
          </a:p>
          <a:p>
            <a:r>
              <a:rPr lang="en-US" dirty="0">
                <a:hlinkClick r:id="rId2"/>
              </a:rPr>
              <a:t>ISO 14155:2020 - Clinical investigation of medical devices for human subjects — Good clinical practice</a:t>
            </a:r>
            <a:endParaRPr lang="en-US" dirty="0"/>
          </a:p>
          <a:p>
            <a:r>
              <a:rPr lang="en-US" dirty="0">
                <a:hlinkClick r:id="rId3"/>
              </a:rPr>
              <a:t>ISO 14971:2019 - Medical devices — Application of risk management to medical devices</a:t>
            </a:r>
            <a:endParaRPr lang="en-US" dirty="0"/>
          </a:p>
          <a:p>
            <a:endParaRPr lang="en-US" sz="2800" dirty="0"/>
          </a:p>
          <a:p>
            <a:r>
              <a:rPr lang="en-US" dirty="0"/>
              <a:t>This talk is intended for educational purposes only as required for implementation and does NOT replace required purchases of these COPYRIGHTED standards prior to implementation.</a:t>
            </a:r>
          </a:p>
        </p:txBody>
      </p:sp>
      <p:sp>
        <p:nvSpPr>
          <p:cNvPr id="4" name="Footer Placeholder 3">
            <a:extLst>
              <a:ext uri="{FF2B5EF4-FFF2-40B4-BE49-F238E27FC236}">
                <a16:creationId xmlns:a16="http://schemas.microsoft.com/office/drawing/2014/main" id="{31179218-AD11-418A-8A1A-9B5A9EC2210E}"/>
              </a:ext>
            </a:extLst>
          </p:cNvPr>
          <p:cNvSpPr>
            <a:spLocks noGrp="1"/>
          </p:cNvSpPr>
          <p:nvPr>
            <p:ph type="ftr" sz="quarter" idx="11"/>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5" name="Slide Number Placeholder 4">
            <a:extLst>
              <a:ext uri="{FF2B5EF4-FFF2-40B4-BE49-F238E27FC236}">
                <a16:creationId xmlns:a16="http://schemas.microsoft.com/office/drawing/2014/main" id="{4AE244CE-568B-435F-9B5A-49E3C38C1F67}"/>
              </a:ext>
            </a:extLst>
          </p:cNvPr>
          <p:cNvSpPr>
            <a:spLocks noGrp="1"/>
          </p:cNvSpPr>
          <p:nvPr>
            <p:ph type="sldNum" sz="quarter" idx="12"/>
          </p:nvPr>
        </p:nvSpPr>
        <p:spPr/>
        <p:txBody>
          <a:bodyPr/>
          <a:lstStyle/>
          <a:p>
            <a:fld id="{4AB37DCE-BADD-4184-BBC8-E24EC92EC18B}" type="slidenum">
              <a:rPr lang="en-US" smtClean="0">
                <a:solidFill>
                  <a:srgbClr val="000000">
                    <a:tint val="75000"/>
                  </a:srgbClr>
                </a:solidFill>
              </a:rPr>
              <a:pPr/>
              <a:t>6</a:t>
            </a:fld>
            <a:endParaRPr lang="en-US" dirty="0">
              <a:solidFill>
                <a:srgbClr val="000000">
                  <a:tint val="75000"/>
                </a:srgbClr>
              </a:solidFill>
            </a:endParaRPr>
          </a:p>
        </p:txBody>
      </p:sp>
    </p:spTree>
    <p:extLst>
      <p:ext uri="{BB962C8B-B14F-4D97-AF65-F5344CB8AC3E}">
        <p14:creationId xmlns:p14="http://schemas.microsoft.com/office/powerpoint/2010/main" val="227666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F0E4-6052-4248-A37B-28DDBB68D6A0}"/>
              </a:ext>
            </a:extLst>
          </p:cNvPr>
          <p:cNvSpPr>
            <a:spLocks noGrp="1"/>
          </p:cNvSpPr>
          <p:nvPr>
            <p:ph type="title"/>
          </p:nvPr>
        </p:nvSpPr>
        <p:spPr>
          <a:xfrm>
            <a:off x="457200" y="195441"/>
            <a:ext cx="8229600" cy="1325563"/>
          </a:xfrm>
        </p:spPr>
        <p:txBody>
          <a:bodyPr/>
          <a:lstStyle/>
          <a:p>
            <a:r>
              <a:rPr lang="en-US" dirty="0"/>
              <a:t>Who is this course designed to help?</a:t>
            </a:r>
          </a:p>
        </p:txBody>
      </p:sp>
      <p:sp>
        <p:nvSpPr>
          <p:cNvPr id="3" name="Footer Placeholder 2">
            <a:extLst>
              <a:ext uri="{FF2B5EF4-FFF2-40B4-BE49-F238E27FC236}">
                <a16:creationId xmlns:a16="http://schemas.microsoft.com/office/drawing/2014/main" id="{AA6E63E7-DB73-4088-9797-48628EEB6847}"/>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7416D8A0-3F3F-4AC0-8564-6791E7932BAA}"/>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7</a:t>
            </a:fld>
            <a:endParaRPr lang="en-US" dirty="0">
              <a:solidFill>
                <a:srgbClr val="000000">
                  <a:tint val="75000"/>
                </a:srgbClr>
              </a:solidFill>
            </a:endParaRPr>
          </a:p>
        </p:txBody>
      </p:sp>
      <p:sp>
        <p:nvSpPr>
          <p:cNvPr id="5" name="TextBox 4">
            <a:extLst>
              <a:ext uri="{FF2B5EF4-FFF2-40B4-BE49-F238E27FC236}">
                <a16:creationId xmlns:a16="http://schemas.microsoft.com/office/drawing/2014/main" id="{767755EB-89B4-4EDB-A709-DBEFBA7AE333}"/>
              </a:ext>
            </a:extLst>
          </p:cNvPr>
          <p:cNvSpPr txBox="1"/>
          <p:nvPr/>
        </p:nvSpPr>
        <p:spPr>
          <a:xfrm>
            <a:off x="457200" y="1521004"/>
            <a:ext cx="8324850" cy="3970318"/>
          </a:xfrm>
          <a:prstGeom prst="rect">
            <a:avLst/>
          </a:prstGeom>
          <a:noFill/>
        </p:spPr>
        <p:txBody>
          <a:bodyPr wrap="square" rtlCol="0">
            <a:spAutoFit/>
          </a:bodyPr>
          <a:lstStyle/>
          <a:p>
            <a:pPr algn="ctr"/>
            <a:r>
              <a:rPr lang="en-US" sz="2800" b="1" u="sng" dirty="0">
                <a:solidFill>
                  <a:srgbClr val="0000FF"/>
                </a:solidFill>
                <a:latin typeface="Times New Roman" panose="02020603050405020304" pitchFamily="18" charset="0"/>
                <a:cs typeface="Times New Roman" panose="02020603050405020304" pitchFamily="18" charset="0"/>
              </a:rPr>
              <a:t>Clinicians and Engineers</a:t>
            </a:r>
          </a:p>
          <a:p>
            <a:pPr algn="ct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How do we discuss </a:t>
            </a:r>
            <a:r>
              <a:rPr lang="en-US" sz="2800" b="1" dirty="0">
                <a:solidFill>
                  <a:schemeClr val="accent3"/>
                </a:solidFill>
                <a:latin typeface="Times New Roman" panose="02020603050405020304" pitchFamily="18" charset="0"/>
                <a:cs typeface="Times New Roman" panose="02020603050405020304" pitchFamily="18" charset="0"/>
              </a:rPr>
              <a:t>RISK</a:t>
            </a:r>
            <a:r>
              <a:rPr lang="en-US" sz="2800" dirty="0">
                <a:latin typeface="Times New Roman" panose="02020603050405020304" pitchFamily="18" charset="0"/>
                <a:cs typeface="Times New Roman" panose="02020603050405020304" pitchFamily="18" charset="0"/>
              </a:rPr>
              <a:t> together?</a:t>
            </a:r>
          </a:p>
          <a:p>
            <a:pPr algn="ctr"/>
            <a:r>
              <a:rPr lang="en-US" sz="2800" dirty="0">
                <a:latin typeface="Times New Roman" panose="02020603050405020304" pitchFamily="18" charset="0"/>
                <a:cs typeface="Times New Roman" panose="02020603050405020304" pitchFamily="18" charset="0"/>
              </a:rPr>
              <a:t>how early</a:t>
            </a:r>
          </a:p>
          <a:p>
            <a:pPr algn="ctr"/>
            <a:r>
              <a:rPr lang="en-US" sz="2800" dirty="0">
                <a:latin typeface="Times New Roman" panose="02020603050405020304" pitchFamily="18" charset="0"/>
                <a:cs typeface="Times New Roman" panose="02020603050405020304" pitchFamily="18" charset="0"/>
              </a:rPr>
              <a:t>how often</a:t>
            </a:r>
          </a:p>
          <a:p>
            <a:pPr algn="ctr"/>
            <a:r>
              <a:rPr lang="en-US" sz="2800" dirty="0">
                <a:latin typeface="Times New Roman" panose="02020603050405020304" pitchFamily="18" charset="0"/>
                <a:cs typeface="Times New Roman" panose="02020603050405020304" pitchFamily="18" charset="0"/>
              </a:rPr>
              <a:t>how well</a:t>
            </a:r>
          </a:p>
          <a:p>
            <a:pPr algn="ctr"/>
            <a:endParaRPr lang="en-US" sz="2800" dirty="0">
              <a:latin typeface="Times New Roman" panose="02020603050405020304" pitchFamily="18" charset="0"/>
              <a:cs typeface="Times New Roman" panose="02020603050405020304" pitchFamily="18" charset="0"/>
            </a:endParaRPr>
          </a:p>
          <a:p>
            <a:pPr algn="ctr"/>
            <a:r>
              <a:rPr lang="en-US" sz="2800" i="1" dirty="0">
                <a:latin typeface="Times New Roman" panose="02020603050405020304" pitchFamily="18" charset="0"/>
                <a:cs typeface="Times New Roman" panose="02020603050405020304" pitchFamily="18" charset="0"/>
              </a:rPr>
              <a:t>Through layers and layers of </a:t>
            </a:r>
            <a:r>
              <a:rPr lang="en-US" sz="2800" b="1" i="1" dirty="0">
                <a:solidFill>
                  <a:srgbClr val="FF0000"/>
                </a:solidFill>
                <a:latin typeface="Times New Roman" panose="02020603050405020304" pitchFamily="18" charset="0"/>
                <a:cs typeface="Times New Roman" panose="02020603050405020304" pitchFamily="18" charset="0"/>
              </a:rPr>
              <a:t>complexity</a:t>
            </a:r>
            <a:r>
              <a:rPr lang="en-US" sz="2800" i="1"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what works </a:t>
            </a:r>
            <a:r>
              <a:rPr lang="en-US" sz="2800" b="1" u="sng" dirty="0">
                <a:solidFill>
                  <a:srgbClr val="0000FF"/>
                </a:solidFill>
                <a:latin typeface="Times New Roman" panose="02020603050405020304" pitchFamily="18" charset="0"/>
                <a:cs typeface="Times New Roman" panose="02020603050405020304" pitchFamily="18" charset="0"/>
              </a:rPr>
              <a:t>best</a:t>
            </a:r>
            <a:r>
              <a:rPr lang="en-US" sz="28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08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BAC231-3B9D-91EC-6E28-8812D5B8F3E7}"/>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8</a:t>
            </a:fld>
            <a:endParaRPr lang="en-US" dirty="0">
              <a:solidFill>
                <a:srgbClr val="000000">
                  <a:tint val="75000"/>
                </a:srgbClr>
              </a:solidFill>
            </a:endParaRPr>
          </a:p>
        </p:txBody>
      </p:sp>
      <p:graphicFrame>
        <p:nvGraphicFramePr>
          <p:cNvPr id="6" name="Content Placeholder 5">
            <a:extLst>
              <a:ext uri="{FF2B5EF4-FFF2-40B4-BE49-F238E27FC236}">
                <a16:creationId xmlns:a16="http://schemas.microsoft.com/office/drawing/2014/main" id="{E8211767-6B50-1EC2-64E3-0F3B40BBBCCA}"/>
              </a:ext>
            </a:extLst>
          </p:cNvPr>
          <p:cNvGraphicFramePr>
            <a:graphicFrameLocks noGrp="1"/>
          </p:cNvGraphicFramePr>
          <p:nvPr>
            <p:ph idx="4294967295"/>
            <p:extLst>
              <p:ext uri="{D42A27DB-BD31-4B8C-83A1-F6EECF244321}">
                <p14:modId xmlns:p14="http://schemas.microsoft.com/office/powerpoint/2010/main" val="3598540694"/>
              </p:ext>
            </p:extLst>
          </p:nvPr>
        </p:nvGraphicFramePr>
        <p:xfrm>
          <a:off x="-162232" y="1146329"/>
          <a:ext cx="10205884" cy="5025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2F308E0-A1C8-840C-C145-5D197E4E1C1A}"/>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7" name="TextBox 6">
            <a:extLst>
              <a:ext uri="{FF2B5EF4-FFF2-40B4-BE49-F238E27FC236}">
                <a16:creationId xmlns:a16="http://schemas.microsoft.com/office/drawing/2014/main" id="{CC152763-D19A-FD35-C3BA-8ED5B98402F6}"/>
              </a:ext>
            </a:extLst>
          </p:cNvPr>
          <p:cNvSpPr txBox="1"/>
          <p:nvPr/>
        </p:nvSpPr>
        <p:spPr>
          <a:xfrm>
            <a:off x="5916827" y="2006292"/>
            <a:ext cx="2557042" cy="3554819"/>
          </a:xfrm>
          <a:prstGeom prst="rect">
            <a:avLst/>
          </a:prstGeom>
          <a:noFill/>
        </p:spPr>
        <p:txBody>
          <a:bodyPr wrap="square" rtlCol="0">
            <a:spAutoFit/>
          </a:bodyPr>
          <a:lstStyle/>
          <a:p>
            <a:pPr algn="ctr"/>
            <a:r>
              <a:rPr lang="en-US" sz="2800" b="1" u="sng" dirty="0">
                <a:latin typeface="+mj-lt"/>
              </a:rPr>
              <a:t>ISO14971</a:t>
            </a:r>
          </a:p>
          <a:p>
            <a:pPr algn="ctr">
              <a:spcAft>
                <a:spcPts val="600"/>
              </a:spcAft>
            </a:pPr>
            <a:r>
              <a:rPr lang="en-US" sz="2400" b="1" i="1" dirty="0">
                <a:latin typeface="+mj-lt"/>
              </a:rPr>
              <a:t>Engineering Risks</a:t>
            </a:r>
          </a:p>
          <a:p>
            <a:pPr algn="ctr"/>
            <a:r>
              <a:rPr lang="en-US" sz="2400" dirty="0">
                <a:latin typeface="+mj-lt"/>
              </a:rPr>
              <a:t>Documenting </a:t>
            </a:r>
            <a:r>
              <a:rPr lang="en-US" sz="2400" b="1" i="1" dirty="0">
                <a:latin typeface="+mj-lt"/>
              </a:rPr>
              <a:t>device</a:t>
            </a:r>
            <a:r>
              <a:rPr lang="en-US" sz="2400" dirty="0">
                <a:latin typeface="+mj-lt"/>
              </a:rPr>
              <a:t> hazards and mitigating risks during controlled device designs to benefit patients and users</a:t>
            </a:r>
          </a:p>
        </p:txBody>
      </p:sp>
      <p:sp>
        <p:nvSpPr>
          <p:cNvPr id="8" name="TextBox 7">
            <a:extLst>
              <a:ext uri="{FF2B5EF4-FFF2-40B4-BE49-F238E27FC236}">
                <a16:creationId xmlns:a16="http://schemas.microsoft.com/office/drawing/2014/main" id="{CD1EF4A3-CC37-74B8-5695-2C535A746F0D}"/>
              </a:ext>
            </a:extLst>
          </p:cNvPr>
          <p:cNvSpPr txBox="1"/>
          <p:nvPr/>
        </p:nvSpPr>
        <p:spPr>
          <a:xfrm>
            <a:off x="3648889" y="1927829"/>
            <a:ext cx="1920843" cy="3554819"/>
          </a:xfrm>
          <a:prstGeom prst="rect">
            <a:avLst/>
          </a:prstGeom>
          <a:noFill/>
        </p:spPr>
        <p:txBody>
          <a:bodyPr wrap="square" rtlCol="0">
            <a:spAutoFit/>
          </a:bodyPr>
          <a:lstStyle/>
          <a:p>
            <a:pPr algn="ctr">
              <a:spcAft>
                <a:spcPts val="600"/>
              </a:spcAft>
            </a:pPr>
            <a:r>
              <a:rPr lang="en-US" sz="2000" b="1" dirty="0">
                <a:solidFill>
                  <a:srgbClr val="0000FF"/>
                </a:solidFill>
                <a:latin typeface="+mj-lt"/>
              </a:rPr>
              <a:t>To ensure devices are safe, effective and meet regulatory requirements.</a:t>
            </a:r>
          </a:p>
          <a:p>
            <a:pPr algn="ctr"/>
            <a:r>
              <a:rPr lang="en-US" sz="2000" b="1" i="1" dirty="0">
                <a:solidFill>
                  <a:srgbClr val="0000FF"/>
                </a:solidFill>
                <a:latin typeface="+mj-lt"/>
              </a:rPr>
              <a:t>Risk mitigation informs clinical trial protocols and clinical data validates risk control</a:t>
            </a:r>
          </a:p>
        </p:txBody>
      </p:sp>
      <p:sp>
        <p:nvSpPr>
          <p:cNvPr id="9" name="TextBox 8">
            <a:extLst>
              <a:ext uri="{FF2B5EF4-FFF2-40B4-BE49-F238E27FC236}">
                <a16:creationId xmlns:a16="http://schemas.microsoft.com/office/drawing/2014/main" id="{2690222E-7152-830D-6E16-645657326A1A}"/>
              </a:ext>
            </a:extLst>
          </p:cNvPr>
          <p:cNvSpPr txBox="1"/>
          <p:nvPr/>
        </p:nvSpPr>
        <p:spPr>
          <a:xfrm>
            <a:off x="682419" y="2003229"/>
            <a:ext cx="2633244" cy="3554819"/>
          </a:xfrm>
          <a:prstGeom prst="rect">
            <a:avLst/>
          </a:prstGeom>
          <a:noFill/>
        </p:spPr>
        <p:txBody>
          <a:bodyPr wrap="square" rtlCol="0">
            <a:spAutoFit/>
          </a:bodyPr>
          <a:lstStyle/>
          <a:p>
            <a:pPr algn="ctr"/>
            <a:r>
              <a:rPr lang="en-US" sz="2800" b="1" u="sng" dirty="0">
                <a:latin typeface="+mj-lt"/>
              </a:rPr>
              <a:t>ISO14155</a:t>
            </a:r>
          </a:p>
          <a:p>
            <a:pPr algn="ctr">
              <a:spcAft>
                <a:spcPts val="600"/>
              </a:spcAft>
            </a:pPr>
            <a:r>
              <a:rPr lang="en-US" sz="2400" b="1" i="1" dirty="0">
                <a:latin typeface="+mj-lt"/>
              </a:rPr>
              <a:t>Clinical Risks</a:t>
            </a:r>
          </a:p>
          <a:p>
            <a:pPr algn="ctr"/>
            <a:r>
              <a:rPr lang="en-US" sz="2400" dirty="0">
                <a:latin typeface="+mj-lt"/>
              </a:rPr>
              <a:t>Documenting </a:t>
            </a:r>
            <a:r>
              <a:rPr lang="en-US" sz="2400" b="1" i="1" dirty="0">
                <a:latin typeface="+mj-lt"/>
              </a:rPr>
              <a:t>human</a:t>
            </a:r>
            <a:r>
              <a:rPr lang="en-US" sz="2400" dirty="0">
                <a:latin typeface="+mj-lt"/>
              </a:rPr>
              <a:t> benefits and mitigating risks during controlled clinical trials to test device safety and performance</a:t>
            </a:r>
          </a:p>
        </p:txBody>
      </p:sp>
      <p:sp>
        <p:nvSpPr>
          <p:cNvPr id="2" name="TextBox 1">
            <a:extLst>
              <a:ext uri="{FF2B5EF4-FFF2-40B4-BE49-F238E27FC236}">
                <a16:creationId xmlns:a16="http://schemas.microsoft.com/office/drawing/2014/main" id="{23FF4C71-0CFA-497B-81D8-D6A4C733D312}"/>
              </a:ext>
            </a:extLst>
          </p:cNvPr>
          <p:cNvSpPr txBox="1"/>
          <p:nvPr/>
        </p:nvSpPr>
        <p:spPr>
          <a:xfrm>
            <a:off x="5277553" y="1352801"/>
            <a:ext cx="1544012" cy="369332"/>
          </a:xfrm>
          <a:prstGeom prst="rect">
            <a:avLst/>
          </a:prstGeom>
          <a:solidFill>
            <a:srgbClr val="FFFF00"/>
          </a:solidFill>
        </p:spPr>
        <p:txBody>
          <a:bodyPr wrap="none" rtlCol="0">
            <a:spAutoFit/>
          </a:bodyPr>
          <a:lstStyle/>
          <a:p>
            <a:r>
              <a:rPr lang="en-US" dirty="0"/>
              <a:t>ENGINEERS</a:t>
            </a:r>
          </a:p>
        </p:txBody>
      </p:sp>
      <p:sp>
        <p:nvSpPr>
          <p:cNvPr id="3" name="TextBox 2">
            <a:extLst>
              <a:ext uri="{FF2B5EF4-FFF2-40B4-BE49-F238E27FC236}">
                <a16:creationId xmlns:a16="http://schemas.microsoft.com/office/drawing/2014/main" id="{F3FB5C1C-7429-4A87-A80D-0EC79DB547D2}"/>
              </a:ext>
            </a:extLst>
          </p:cNvPr>
          <p:cNvSpPr txBox="1"/>
          <p:nvPr/>
        </p:nvSpPr>
        <p:spPr>
          <a:xfrm>
            <a:off x="2377492" y="1352801"/>
            <a:ext cx="1479892" cy="369332"/>
          </a:xfrm>
          <a:prstGeom prst="rect">
            <a:avLst/>
          </a:prstGeom>
          <a:solidFill>
            <a:srgbClr val="FFFF00"/>
          </a:solidFill>
        </p:spPr>
        <p:txBody>
          <a:bodyPr wrap="none" rtlCol="0">
            <a:spAutoFit/>
          </a:bodyPr>
          <a:lstStyle/>
          <a:p>
            <a:r>
              <a:rPr lang="en-US" dirty="0"/>
              <a:t>CLINICIANS</a:t>
            </a:r>
          </a:p>
        </p:txBody>
      </p:sp>
      <p:sp>
        <p:nvSpPr>
          <p:cNvPr id="10" name="TextBox 9">
            <a:extLst>
              <a:ext uri="{FF2B5EF4-FFF2-40B4-BE49-F238E27FC236}">
                <a16:creationId xmlns:a16="http://schemas.microsoft.com/office/drawing/2014/main" id="{C15EE231-CBA3-4B12-B174-4E0382EA8F39}"/>
              </a:ext>
            </a:extLst>
          </p:cNvPr>
          <p:cNvSpPr txBox="1"/>
          <p:nvPr/>
        </p:nvSpPr>
        <p:spPr>
          <a:xfrm>
            <a:off x="543333" y="117281"/>
            <a:ext cx="6257419" cy="707886"/>
          </a:xfrm>
          <a:prstGeom prst="rect">
            <a:avLst/>
          </a:prstGeom>
          <a:noFill/>
        </p:spPr>
        <p:txBody>
          <a:bodyPr wrap="none" rtlCol="0">
            <a:spAutoFit/>
          </a:bodyPr>
          <a:lstStyle/>
          <a:p>
            <a:r>
              <a:rPr lang="en-US" sz="4000" b="1" dirty="0"/>
              <a:t>Our purpose may differ...</a:t>
            </a:r>
          </a:p>
        </p:txBody>
      </p:sp>
    </p:spTree>
    <p:extLst>
      <p:ext uri="{BB962C8B-B14F-4D97-AF65-F5344CB8AC3E}">
        <p14:creationId xmlns:p14="http://schemas.microsoft.com/office/powerpoint/2010/main" val="172860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F910A-EE44-4195-8D95-CDDB226EB534}"/>
              </a:ext>
            </a:extLst>
          </p:cNvPr>
          <p:cNvSpPr>
            <a:spLocks noGrp="1"/>
          </p:cNvSpPr>
          <p:nvPr>
            <p:ph type="title"/>
          </p:nvPr>
        </p:nvSpPr>
        <p:spPr>
          <a:xfrm>
            <a:off x="504825" y="195441"/>
            <a:ext cx="8201026" cy="1325563"/>
          </a:xfrm>
        </p:spPr>
        <p:txBody>
          <a:bodyPr/>
          <a:lstStyle/>
          <a:p>
            <a:r>
              <a:rPr lang="en-US" dirty="0"/>
              <a:t>What are ISO14155 and ISO14971?</a:t>
            </a:r>
          </a:p>
        </p:txBody>
      </p:sp>
      <p:sp>
        <p:nvSpPr>
          <p:cNvPr id="3" name="Footer Placeholder 2">
            <a:extLst>
              <a:ext uri="{FF2B5EF4-FFF2-40B4-BE49-F238E27FC236}">
                <a16:creationId xmlns:a16="http://schemas.microsoft.com/office/drawing/2014/main" id="{75737C84-45EA-44F7-8F79-3225F1E89CBD}"/>
              </a:ext>
            </a:extLst>
          </p:cNvPr>
          <p:cNvSpPr>
            <a:spLocks noGrp="1"/>
          </p:cNvSpPr>
          <p:nvPr>
            <p:ph type="ftr" sz="quarter" idx="10"/>
          </p:nvPr>
        </p:nvSpPr>
        <p:spPr/>
        <p:txBody>
          <a:bodyPr/>
          <a:lstStyle/>
          <a:p>
            <a:r>
              <a:rPr lang="en-US">
                <a:solidFill>
                  <a:srgbClr val="000000">
                    <a:tint val="75000"/>
                  </a:srgbClr>
                </a:solidFill>
              </a:rPr>
              <a:t>© 2025 Frestedt Incorporated</a:t>
            </a:r>
            <a:endParaRPr lang="en-US" dirty="0">
              <a:solidFill>
                <a:srgbClr val="000000">
                  <a:tint val="75000"/>
                </a:srgbClr>
              </a:solidFill>
            </a:endParaRPr>
          </a:p>
        </p:txBody>
      </p:sp>
      <p:sp>
        <p:nvSpPr>
          <p:cNvPr id="4" name="Slide Number Placeholder 3">
            <a:extLst>
              <a:ext uri="{FF2B5EF4-FFF2-40B4-BE49-F238E27FC236}">
                <a16:creationId xmlns:a16="http://schemas.microsoft.com/office/drawing/2014/main" id="{C0809AC9-2A67-4F64-98BA-8F10FFD60A45}"/>
              </a:ext>
            </a:extLst>
          </p:cNvPr>
          <p:cNvSpPr>
            <a:spLocks noGrp="1"/>
          </p:cNvSpPr>
          <p:nvPr>
            <p:ph type="sldNum" sz="quarter" idx="11"/>
          </p:nvPr>
        </p:nvSpPr>
        <p:spPr/>
        <p:txBody>
          <a:bodyPr/>
          <a:lstStyle/>
          <a:p>
            <a:fld id="{4AB37DCE-BADD-4184-BBC8-E24EC92EC18B}" type="slidenum">
              <a:rPr lang="en-US" smtClean="0">
                <a:solidFill>
                  <a:srgbClr val="000000">
                    <a:tint val="75000"/>
                  </a:srgbClr>
                </a:solidFill>
              </a:rPr>
              <a:pPr/>
              <a:t>9</a:t>
            </a:fld>
            <a:endParaRPr lang="en-US" dirty="0">
              <a:solidFill>
                <a:srgbClr val="000000">
                  <a:tint val="75000"/>
                </a:srgbClr>
              </a:solidFill>
            </a:endParaRPr>
          </a:p>
        </p:txBody>
      </p:sp>
      <p:sp>
        <p:nvSpPr>
          <p:cNvPr id="5" name="TextBox 4">
            <a:extLst>
              <a:ext uri="{FF2B5EF4-FFF2-40B4-BE49-F238E27FC236}">
                <a16:creationId xmlns:a16="http://schemas.microsoft.com/office/drawing/2014/main" id="{D0FA2FF7-ADB6-4DBB-AE54-632190CFA93B}"/>
              </a:ext>
            </a:extLst>
          </p:cNvPr>
          <p:cNvSpPr txBox="1"/>
          <p:nvPr/>
        </p:nvSpPr>
        <p:spPr>
          <a:xfrm>
            <a:off x="504825" y="1487566"/>
            <a:ext cx="8017788" cy="3970318"/>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mj-lt"/>
              </a:rPr>
              <a:t>List some similarities</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Define what standards “mean” about “risk”</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Can we align clinical and engineering “risks”?</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Explain how standards are related</a:t>
            </a:r>
          </a:p>
          <a:p>
            <a:pPr marL="457200" indent="-457200">
              <a:buFont typeface="Wingdings" panose="05000000000000000000" pitchFamily="2" charset="2"/>
              <a:buChar char="ü"/>
            </a:pPr>
            <a:endParaRPr lang="en-US" sz="2800" dirty="0">
              <a:latin typeface="+mj-lt"/>
            </a:endParaRPr>
          </a:p>
          <a:p>
            <a:pPr marL="457200" indent="-457200">
              <a:buFont typeface="Wingdings" panose="05000000000000000000" pitchFamily="2" charset="2"/>
              <a:buChar char="ü"/>
            </a:pPr>
            <a:r>
              <a:rPr lang="en-US" sz="2800" dirty="0">
                <a:latin typeface="+mj-lt"/>
              </a:rPr>
              <a:t>Describe compliance overlaps</a:t>
            </a:r>
            <a:endParaRPr lang="en-US" dirty="0">
              <a:latin typeface="+mj-lt"/>
            </a:endParaRPr>
          </a:p>
        </p:txBody>
      </p:sp>
    </p:spTree>
    <p:extLst>
      <p:ext uri="{BB962C8B-B14F-4D97-AF65-F5344CB8AC3E}">
        <p14:creationId xmlns:p14="http://schemas.microsoft.com/office/powerpoint/2010/main" val="1628555321"/>
      </p:ext>
    </p:extLst>
  </p:cSld>
  <p:clrMapOvr>
    <a:masterClrMapping/>
  </p:clrMapOvr>
</p:sld>
</file>

<file path=ppt/theme/theme1.xml><?xml version="1.0" encoding="utf-8"?>
<a:theme xmlns:a="http://schemas.openxmlformats.org/drawingml/2006/main" name="Frestedt Inc. Master">
  <a:themeElements>
    <a:clrScheme name="Frestedt">
      <a:dk1>
        <a:srgbClr val="000000"/>
      </a:dk1>
      <a:lt1>
        <a:sysClr val="window" lastClr="FFFFFF"/>
      </a:lt1>
      <a:dk2>
        <a:srgbClr val="44546A"/>
      </a:dk2>
      <a:lt2>
        <a:srgbClr val="E7E6E6"/>
      </a:lt2>
      <a:accent1>
        <a:srgbClr val="5B9BD5"/>
      </a:accent1>
      <a:accent2>
        <a:srgbClr val="92D050"/>
      </a:accent2>
      <a:accent3>
        <a:srgbClr val="FF0000"/>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5345</TotalTime>
  <Words>4409</Words>
  <Application>Microsoft Office PowerPoint</Application>
  <PresentationFormat>On-screen Show (4:3)</PresentationFormat>
  <Paragraphs>538</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Cambria</vt:lpstr>
      <vt:lpstr>Courier New</vt:lpstr>
      <vt:lpstr>system</vt:lpstr>
      <vt:lpstr>Times New Roman</vt:lpstr>
      <vt:lpstr>Wingdings</vt:lpstr>
      <vt:lpstr>Frestedt Inc. Master</vt:lpstr>
      <vt:lpstr>PowerPoint Presentation</vt:lpstr>
      <vt:lpstr>About your presenter: Joy Frestedt, PhD, RAC, CPI, FRAPS, FACRP</vt:lpstr>
      <vt:lpstr>Course Description</vt:lpstr>
      <vt:lpstr>Key Messages</vt:lpstr>
      <vt:lpstr>Agenda</vt:lpstr>
      <vt:lpstr>Disclaimers</vt:lpstr>
      <vt:lpstr>Who is this course designed to help?</vt:lpstr>
      <vt:lpstr>PowerPoint Presentation</vt:lpstr>
      <vt:lpstr>What are ISO14155 and ISO14971?</vt:lpstr>
      <vt:lpstr>Note Similar Word: “Risk”</vt:lpstr>
      <vt:lpstr>What Does “Risk” Mean?</vt:lpstr>
      <vt:lpstr>Are Purposes “Different” ?</vt:lpstr>
      <vt:lpstr>Can we Align “Risks”?</vt:lpstr>
      <vt:lpstr>Functions Are Related</vt:lpstr>
      <vt:lpstr>PowerPoint Presentation</vt:lpstr>
      <vt:lpstr>PowerPoint Presentation</vt:lpstr>
      <vt:lpstr>RM Teams Work Hard!</vt:lpstr>
      <vt:lpstr>Problem Statement</vt:lpstr>
      <vt:lpstr>PowerPoint Presentation</vt:lpstr>
      <vt:lpstr>PowerPoint Presentation</vt:lpstr>
      <vt:lpstr>PowerPoint Presentation</vt:lpstr>
      <vt:lpstr>When, where and how do we communicate RISK?</vt:lpstr>
      <vt:lpstr>When is Risk Communicated?</vt:lpstr>
      <vt:lpstr>Risk Management is Continuous</vt:lpstr>
      <vt:lpstr>Where is Risk Communicated?</vt:lpstr>
      <vt:lpstr>Communication Questions</vt:lpstr>
      <vt:lpstr>PowerPoint Presentation</vt:lpstr>
      <vt:lpstr>PowerPoint Presentation</vt:lpstr>
      <vt:lpstr>Where Does Risk Work Overlap?</vt:lpstr>
      <vt:lpstr>Does Overlap Change With Time?</vt:lpstr>
      <vt:lpstr>Does Risk Overlap End?</vt:lpstr>
      <vt:lpstr>How to Communicate Risk?</vt:lpstr>
      <vt:lpstr>Trial with ?Unacceptable Risks?</vt:lpstr>
      <vt:lpstr>PowerPoint Presentation</vt:lpstr>
      <vt:lpstr>PowerPoint Presentation</vt:lpstr>
      <vt:lpstr>Why are ISO14155 and ISO14971 an “Odd Couple”?</vt:lpstr>
      <vt:lpstr>Why is the Coupling Odd?</vt:lpstr>
      <vt:lpstr>How Do You See Risk?</vt:lpstr>
      <vt:lpstr>Case Study and Group Activity</vt:lpstr>
      <vt:lpstr>Case Study Introduction</vt:lpstr>
      <vt:lpstr>Group Activity</vt:lpstr>
      <vt:lpstr>Failure Modes and Effects Analysis</vt:lpstr>
      <vt:lpstr>Failure Modes and Effects Analysis</vt:lpstr>
      <vt:lpstr>EXAMPLE: dFMEA (design)</vt:lpstr>
      <vt:lpstr>EXAMPLE: Scales</vt:lpstr>
      <vt:lpstr>Lung Therapy Example</vt:lpstr>
      <vt:lpstr>Wrap up!!!</vt:lpstr>
      <vt:lpstr>When We Communicate Most</vt:lpstr>
      <vt:lpstr>Where We Work Together</vt:lpstr>
      <vt:lpstr>Why We Work Together</vt:lpstr>
      <vt:lpstr>How to Work Together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cadyk</dc:creator>
  <cp:lastModifiedBy>Joy Frestedt</cp:lastModifiedBy>
  <cp:revision>95</cp:revision>
  <cp:lastPrinted>2017-10-12T19:02:13Z</cp:lastPrinted>
  <dcterms:created xsi:type="dcterms:W3CDTF">2016-01-22T13:34:16Z</dcterms:created>
  <dcterms:modified xsi:type="dcterms:W3CDTF">2025-04-08T15:55:08Z</dcterms:modified>
</cp:coreProperties>
</file>